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87" r:id="rId3"/>
    <p:sldId id="258" r:id="rId4"/>
    <p:sldId id="278" r:id="rId5"/>
    <p:sldId id="296" r:id="rId6"/>
    <p:sldId id="317" r:id="rId7"/>
    <p:sldId id="280" r:id="rId8"/>
    <p:sldId id="286" r:id="rId9"/>
    <p:sldId id="298" r:id="rId10"/>
    <p:sldId id="277" r:id="rId11"/>
    <p:sldId id="290" r:id="rId12"/>
    <p:sldId id="288" r:id="rId13"/>
    <p:sldId id="291" r:id="rId14"/>
    <p:sldId id="293" r:id="rId15"/>
    <p:sldId id="316" r:id="rId16"/>
    <p:sldId id="259" r:id="rId17"/>
    <p:sldId id="284" r:id="rId18"/>
    <p:sldId id="282" r:id="rId19"/>
    <p:sldId id="283" r:id="rId20"/>
    <p:sldId id="289" r:id="rId21"/>
    <p:sldId id="322" r:id="rId22"/>
    <p:sldId id="275" r:id="rId23"/>
    <p:sldId id="28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669" autoAdjust="0"/>
  </p:normalViewPr>
  <p:slideViewPr>
    <p:cSldViewPr snapToGrid="0">
      <p:cViewPr varScale="1">
        <p:scale>
          <a:sx n="110" d="100"/>
          <a:sy n="110" d="100"/>
        </p:scale>
        <p:origin x="834" y="96"/>
      </p:cViewPr>
      <p:guideLst/>
    </p:cSldViewPr>
  </p:slideViewPr>
  <p:notesTextViewPr>
    <p:cViewPr>
      <p:scale>
        <a:sx n="1" d="1"/>
        <a:sy n="1" d="1"/>
      </p:scale>
      <p:origin x="0" y="0"/>
    </p:cViewPr>
  </p:notesTextViewPr>
  <p:sorterViewPr>
    <p:cViewPr>
      <p:scale>
        <a:sx n="100" d="100"/>
        <a:sy n="100" d="100"/>
      </p:scale>
      <p:origin x="0" y="-402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ampus\CEGS\Administration\CEG_Administration_Data\Development%20Officer\AY1213\Publishing\Egan_Worksheet_12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7504330708661417"/>
          <c:y val="0.13010530844698887"/>
          <c:w val="0.41758036956789796"/>
          <c:h val="0.70257670998371835"/>
        </c:manualLayout>
      </c:layout>
      <c:radarChart>
        <c:radarStyle val="marker"/>
        <c:varyColors val="0"/>
        <c:ser>
          <c:idx val="0"/>
          <c:order val="0"/>
          <c:tx>
            <c:strRef>
              <c:f>Sheet1!$H$76</c:f>
              <c:strCache>
                <c:ptCount val="1"/>
                <c:pt idx="0">
                  <c:v>Average Rank (Community)</c:v>
                </c:pt>
              </c:strCache>
            </c:strRef>
          </c:tx>
          <c:cat>
            <c:strRef>
              <c:f>Sheet1!$H$77:$N$77</c:f>
              <c:strCache>
                <c:ptCount val="7"/>
                <c:pt idx="0">
                  <c:v>Governance</c:v>
                </c:pt>
                <c:pt idx="1">
                  <c:v>Transport and Connectivity</c:v>
                </c:pt>
                <c:pt idx="2">
                  <c:v>Services</c:v>
                </c:pt>
                <c:pt idx="3">
                  <c:v>Environmental</c:v>
                </c:pt>
                <c:pt idx="4">
                  <c:v>Economy</c:v>
                </c:pt>
                <c:pt idx="5">
                  <c:v>Housing and Built Environment</c:v>
                </c:pt>
                <c:pt idx="6">
                  <c:v>Social and Cultural</c:v>
                </c:pt>
              </c:strCache>
            </c:strRef>
          </c:cat>
          <c:val>
            <c:numRef>
              <c:f>Sheet1!$H$78:$N$78</c:f>
              <c:numCache>
                <c:formatCode>General</c:formatCode>
                <c:ptCount val="7"/>
                <c:pt idx="0">
                  <c:v>6.25</c:v>
                </c:pt>
                <c:pt idx="1">
                  <c:v>3.2638888888888888</c:v>
                </c:pt>
                <c:pt idx="2">
                  <c:v>3.3611111111111112</c:v>
                </c:pt>
                <c:pt idx="3">
                  <c:v>5.583333333333333</c:v>
                </c:pt>
                <c:pt idx="4">
                  <c:v>3.8472222222222223</c:v>
                </c:pt>
                <c:pt idx="5">
                  <c:v>2.6666666666666665</c:v>
                </c:pt>
                <c:pt idx="6">
                  <c:v>3.0277777777777777</c:v>
                </c:pt>
              </c:numCache>
            </c:numRef>
          </c:val>
          <c:extLst xmlns:c16r2="http://schemas.microsoft.com/office/drawing/2015/06/chart">
            <c:ext xmlns:c16="http://schemas.microsoft.com/office/drawing/2014/chart" uri="{C3380CC4-5D6E-409C-BE32-E72D297353CC}">
              <c16:uniqueId val="{00000000-CA69-40A5-AC1A-001E79D58237}"/>
            </c:ext>
          </c:extLst>
        </c:ser>
        <c:ser>
          <c:idx val="1"/>
          <c:order val="1"/>
          <c:tx>
            <c:strRef>
              <c:f>Sheet1!$A$76</c:f>
              <c:strCache>
                <c:ptCount val="1"/>
                <c:pt idx="0">
                  <c:v>Average Rank (Civil Engineer)</c:v>
                </c:pt>
              </c:strCache>
            </c:strRef>
          </c:tx>
          <c:cat>
            <c:strRef>
              <c:f>Sheet1!$H$77:$N$77</c:f>
              <c:strCache>
                <c:ptCount val="7"/>
                <c:pt idx="0">
                  <c:v>Governance</c:v>
                </c:pt>
                <c:pt idx="1">
                  <c:v>Transport and Connectivity</c:v>
                </c:pt>
                <c:pt idx="2">
                  <c:v>Services</c:v>
                </c:pt>
                <c:pt idx="3">
                  <c:v>Environmental</c:v>
                </c:pt>
                <c:pt idx="4">
                  <c:v>Economy</c:v>
                </c:pt>
                <c:pt idx="5">
                  <c:v>Housing and Built Environment</c:v>
                </c:pt>
                <c:pt idx="6">
                  <c:v>Social and Cultural</c:v>
                </c:pt>
              </c:strCache>
            </c:strRef>
          </c:cat>
          <c:val>
            <c:numRef>
              <c:f>Sheet1!$A$78:$G$78</c:f>
              <c:numCache>
                <c:formatCode>General</c:formatCode>
                <c:ptCount val="7"/>
                <c:pt idx="0">
                  <c:v>3.2638888888888888</c:v>
                </c:pt>
                <c:pt idx="1">
                  <c:v>3.5277777777777777</c:v>
                </c:pt>
                <c:pt idx="2">
                  <c:v>5.333333333333333</c:v>
                </c:pt>
                <c:pt idx="3">
                  <c:v>3.5555555555555554</c:v>
                </c:pt>
                <c:pt idx="4">
                  <c:v>2.9722222222222223</c:v>
                </c:pt>
                <c:pt idx="5">
                  <c:v>3.0972222222222223</c:v>
                </c:pt>
                <c:pt idx="6">
                  <c:v>6.25</c:v>
                </c:pt>
              </c:numCache>
            </c:numRef>
          </c:val>
          <c:extLst xmlns:c16r2="http://schemas.microsoft.com/office/drawing/2015/06/chart">
            <c:ext xmlns:c16="http://schemas.microsoft.com/office/drawing/2014/chart" uri="{C3380CC4-5D6E-409C-BE32-E72D297353CC}">
              <c16:uniqueId val="{00000001-CA69-40A5-AC1A-001E79D58237}"/>
            </c:ext>
          </c:extLst>
        </c:ser>
        <c:dLbls>
          <c:showLegendKey val="0"/>
          <c:showVal val="0"/>
          <c:showCatName val="0"/>
          <c:showSerName val="0"/>
          <c:showPercent val="0"/>
          <c:showBubbleSize val="0"/>
        </c:dLbls>
        <c:axId val="775252072"/>
        <c:axId val="775240312"/>
      </c:radarChart>
      <c:catAx>
        <c:axId val="775252072"/>
        <c:scaling>
          <c:orientation val="minMax"/>
        </c:scaling>
        <c:delete val="0"/>
        <c:axPos val="b"/>
        <c:majorGridlines/>
        <c:numFmt formatCode="General" sourceLinked="0"/>
        <c:majorTickMark val="out"/>
        <c:minorTickMark val="none"/>
        <c:tickLblPos val="nextTo"/>
        <c:crossAx val="775240312"/>
        <c:crosses val="autoZero"/>
        <c:auto val="1"/>
        <c:lblAlgn val="ctr"/>
        <c:lblOffset val="100"/>
        <c:noMultiLvlLbl val="0"/>
      </c:catAx>
      <c:valAx>
        <c:axId val="775240312"/>
        <c:scaling>
          <c:orientation val="maxMin"/>
          <c:min val="1"/>
        </c:scaling>
        <c:delete val="0"/>
        <c:axPos val="l"/>
        <c:majorGridlines/>
        <c:numFmt formatCode="General" sourceLinked="1"/>
        <c:majorTickMark val="cross"/>
        <c:minorTickMark val="none"/>
        <c:tickLblPos val="nextTo"/>
        <c:crossAx val="775252072"/>
        <c:crosses val="autoZero"/>
        <c:crossBetween val="between"/>
      </c:valAx>
    </c:plotArea>
    <c:legend>
      <c:legendPos val="r"/>
      <c:layout>
        <c:manualLayout>
          <c:xMode val="edge"/>
          <c:yMode val="edge"/>
          <c:x val="0"/>
          <c:y val="0.82373857180764998"/>
          <c:w val="0.43376373255356515"/>
          <c:h val="0.11616525247127781"/>
        </c:manualLayout>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381E3-9188-4076-8E7D-D887E1F67927}" type="datetimeFigureOut">
              <a:rPr lang="en-US" smtClean="0"/>
              <a:t>7/29/2016</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1FEEDA-B552-43B2-8B73-B21364F46EE4}" type="slidenum">
              <a:rPr lang="en-US" smtClean="0"/>
              <a:t>‹#›</a:t>
            </a:fld>
            <a:endParaRPr lang="en-US" dirty="0"/>
          </a:p>
        </p:txBody>
      </p:sp>
    </p:spTree>
    <p:extLst>
      <p:ext uri="{BB962C8B-B14F-4D97-AF65-F5344CB8AC3E}">
        <p14:creationId xmlns:p14="http://schemas.microsoft.com/office/powerpoint/2010/main" val="1973675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5AAAE99-E291-4468-BC6E-8792074DDA55}" type="slidenum">
              <a:rPr lang="en-US" altLang="en-US"/>
              <a:pPr eaLnBrk="1" hangingPunct="1"/>
              <a:t>2</a:t>
            </a:fld>
            <a:endParaRPr lang="en-US" altLang="en-US" dirty="0"/>
          </a:p>
        </p:txBody>
      </p:sp>
    </p:spTree>
    <p:extLst>
      <p:ext uri="{BB962C8B-B14F-4D97-AF65-F5344CB8AC3E}">
        <p14:creationId xmlns:p14="http://schemas.microsoft.com/office/powerpoint/2010/main" val="2824282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https://g4.globalreporting.org/specific-standard-disclosures/Pages/default.aspx</a:t>
            </a:r>
            <a:endParaRPr lang="en-US" dirty="0"/>
          </a:p>
        </p:txBody>
      </p:sp>
      <p:sp>
        <p:nvSpPr>
          <p:cNvPr id="4" name="Slide Number Placeholder 3"/>
          <p:cNvSpPr>
            <a:spLocks noGrp="1"/>
          </p:cNvSpPr>
          <p:nvPr>
            <p:ph type="sldNum" sz="quarter" idx="10"/>
          </p:nvPr>
        </p:nvSpPr>
        <p:spPr/>
        <p:txBody>
          <a:bodyPr/>
          <a:lstStyle/>
          <a:p>
            <a:fld id="{E71FEEDA-B552-43B2-8B73-B21364F46EE4}" type="slidenum">
              <a:rPr lang="en-US" smtClean="0"/>
              <a:t>15</a:t>
            </a:fld>
            <a:endParaRPr lang="en-US" dirty="0"/>
          </a:p>
        </p:txBody>
      </p:sp>
    </p:spTree>
    <p:extLst>
      <p:ext uri="{BB962C8B-B14F-4D97-AF65-F5344CB8AC3E}">
        <p14:creationId xmlns:p14="http://schemas.microsoft.com/office/powerpoint/2010/main" val="24729315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1FEEDA-B552-43B2-8B73-B21364F46EE4}" type="slidenum">
              <a:rPr lang="en-US" smtClean="0"/>
              <a:t>16</a:t>
            </a:fld>
            <a:endParaRPr lang="en-US" dirty="0"/>
          </a:p>
        </p:txBody>
      </p:sp>
    </p:spTree>
    <p:extLst>
      <p:ext uri="{BB962C8B-B14F-4D97-AF65-F5344CB8AC3E}">
        <p14:creationId xmlns:p14="http://schemas.microsoft.com/office/powerpoint/2010/main" val="4050572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This slide provides an opportunity for students to offer their own ideas concerning how engineers can contribute to a sustainable world.</a:t>
            </a:r>
          </a:p>
          <a:p>
            <a:endParaRPr lang="en-US" altLang="en-US" dirty="0" smtClean="0"/>
          </a:p>
          <a:p>
            <a:r>
              <a:rPr lang="en-US" sz="1200" b="0" i="0" kern="1200" dirty="0" smtClean="0">
                <a:solidFill>
                  <a:schemeClr val="tx1"/>
                </a:solidFill>
                <a:effectLst/>
                <a:latin typeface="+mn-lt"/>
                <a:ea typeface="+mn-ea"/>
                <a:cs typeface="+mn-cs"/>
              </a:rPr>
              <a:t>Life Cycle Assessment (LCA) is a tool to review the environmental impact of products throughout their entire life cycle (from cradle to grave) – from raw material extraction through transport, manufacturing and use all the way to their end of life.</a:t>
            </a:r>
            <a:endParaRPr lang="en-US" altLang="en-US" dirty="0" smtClean="0"/>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98F922C-CFFB-47FF-A049-B65E17A87C58}" type="slidenum">
              <a:rPr lang="en-US" altLang="en-US"/>
              <a:pPr eaLnBrk="1" hangingPunct="1"/>
              <a:t>20</a:t>
            </a:fld>
            <a:endParaRPr lang="en-US" altLang="en-US" dirty="0"/>
          </a:p>
        </p:txBody>
      </p:sp>
    </p:spTree>
    <p:extLst>
      <p:ext uri="{BB962C8B-B14F-4D97-AF65-F5344CB8AC3E}">
        <p14:creationId xmlns:p14="http://schemas.microsoft.com/office/powerpoint/2010/main" val="23641863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This slide provides an opportunity for students to offer their own ideas concerning how engineers can contribute to a sustainable world.</a:t>
            </a: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98F922C-CFFB-47FF-A049-B65E17A87C58}" type="slidenum">
              <a:rPr lang="en-US" altLang="en-US"/>
              <a:pPr eaLnBrk="1" hangingPunct="1"/>
              <a:t>21</a:t>
            </a:fld>
            <a:endParaRPr lang="en-US" altLang="en-US" dirty="0"/>
          </a:p>
        </p:txBody>
      </p:sp>
    </p:spTree>
    <p:extLst>
      <p:ext uri="{BB962C8B-B14F-4D97-AF65-F5344CB8AC3E}">
        <p14:creationId xmlns:p14="http://schemas.microsoft.com/office/powerpoint/2010/main" val="2136195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Environmental: Reduce use of non-renewable resources</a:t>
            </a:r>
          </a:p>
          <a:p>
            <a:pPr lvl="1"/>
            <a:r>
              <a:rPr lang="en-US" dirty="0" smtClean="0"/>
              <a:t>Better manage use of renewable resources</a:t>
            </a:r>
          </a:p>
          <a:p>
            <a:pPr lvl="1"/>
            <a:r>
              <a:rPr lang="en-US" dirty="0" smtClean="0"/>
              <a:t>Reduce the spread of toxic materials.</a:t>
            </a:r>
          </a:p>
          <a:p>
            <a:endParaRPr lang="en-US" dirty="0"/>
          </a:p>
        </p:txBody>
      </p:sp>
      <p:sp>
        <p:nvSpPr>
          <p:cNvPr id="4" name="Slide Number Placeholder 3"/>
          <p:cNvSpPr>
            <a:spLocks noGrp="1"/>
          </p:cNvSpPr>
          <p:nvPr>
            <p:ph type="sldNum" sz="quarter" idx="10"/>
          </p:nvPr>
        </p:nvSpPr>
        <p:spPr/>
        <p:txBody>
          <a:bodyPr/>
          <a:lstStyle/>
          <a:p>
            <a:fld id="{E71FEEDA-B552-43B2-8B73-B21364F46EE4}" type="slidenum">
              <a:rPr lang="en-US" smtClean="0"/>
              <a:t>4</a:t>
            </a:fld>
            <a:endParaRPr lang="en-US" dirty="0"/>
          </a:p>
        </p:txBody>
      </p:sp>
    </p:spTree>
    <p:extLst>
      <p:ext uri="{BB962C8B-B14F-4D97-AF65-F5344CB8AC3E}">
        <p14:creationId xmlns:p14="http://schemas.microsoft.com/office/powerpoint/2010/main" val="4255897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Adapted from U.S.</a:t>
            </a:r>
            <a:r>
              <a:rPr lang="en-US" baseline="0" dirty="0" smtClean="0"/>
              <a:t> Forest Service</a:t>
            </a:r>
            <a:endParaRPr lang="en-US" dirty="0"/>
          </a:p>
        </p:txBody>
      </p:sp>
      <p:sp>
        <p:nvSpPr>
          <p:cNvPr id="4" name="Slide Number Placeholder 3"/>
          <p:cNvSpPr>
            <a:spLocks noGrp="1"/>
          </p:cNvSpPr>
          <p:nvPr>
            <p:ph type="sldNum" sz="quarter" idx="10"/>
          </p:nvPr>
        </p:nvSpPr>
        <p:spPr/>
        <p:txBody>
          <a:bodyPr/>
          <a:lstStyle/>
          <a:p>
            <a:fld id="{E71FEEDA-B552-43B2-8B73-B21364F46EE4}" type="slidenum">
              <a:rPr lang="en-US" smtClean="0"/>
              <a:t>5</a:t>
            </a:fld>
            <a:endParaRPr lang="en-US" dirty="0"/>
          </a:p>
        </p:txBody>
      </p:sp>
    </p:spTree>
    <p:extLst>
      <p:ext uri="{BB962C8B-B14F-4D97-AF65-F5344CB8AC3E}">
        <p14:creationId xmlns:p14="http://schemas.microsoft.com/office/powerpoint/2010/main" val="2182289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Source: Balancing Act: A Triple Bottom Line Analysis of the Australian Economy</a:t>
            </a:r>
          </a:p>
          <a:p>
            <a:endParaRPr lang="en-US" dirty="0"/>
          </a:p>
        </p:txBody>
      </p:sp>
      <p:sp>
        <p:nvSpPr>
          <p:cNvPr id="4" name="Slide Number Placeholder 3"/>
          <p:cNvSpPr>
            <a:spLocks noGrp="1"/>
          </p:cNvSpPr>
          <p:nvPr>
            <p:ph type="sldNum" sz="quarter" idx="10"/>
          </p:nvPr>
        </p:nvSpPr>
        <p:spPr/>
        <p:txBody>
          <a:bodyPr/>
          <a:lstStyle/>
          <a:p>
            <a:fld id="{E71FEEDA-B552-43B2-8B73-B21364F46EE4}" type="slidenum">
              <a:rPr lang="en-US" smtClean="0"/>
              <a:t>7</a:t>
            </a:fld>
            <a:endParaRPr lang="en-US" dirty="0"/>
          </a:p>
        </p:txBody>
      </p:sp>
    </p:spTree>
    <p:extLst>
      <p:ext uri="{BB962C8B-B14F-4D97-AF65-F5344CB8AC3E}">
        <p14:creationId xmlns:p14="http://schemas.microsoft.com/office/powerpoint/2010/main" val="3921219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lvl1pPr>
              <a:defRPr sz="2400" baseline="-25000">
                <a:solidFill>
                  <a:schemeClr val="tx1"/>
                </a:solidFill>
                <a:latin typeface="Arial" charset="0"/>
                <a:ea typeface="ＭＳ Ｐゴシック" charset="0"/>
                <a:cs typeface="ＭＳ Ｐゴシック" charset="0"/>
              </a:defRPr>
            </a:lvl1pPr>
            <a:lvl2pPr marL="742950" indent="-285750">
              <a:defRPr sz="2400" baseline="-25000">
                <a:solidFill>
                  <a:schemeClr val="tx1"/>
                </a:solidFill>
                <a:latin typeface="Arial" charset="0"/>
                <a:ea typeface="ＭＳ Ｐゴシック" charset="0"/>
              </a:defRPr>
            </a:lvl2pPr>
            <a:lvl3pPr marL="1143000" indent="-228600">
              <a:defRPr sz="2400" baseline="-25000">
                <a:solidFill>
                  <a:schemeClr val="tx1"/>
                </a:solidFill>
                <a:latin typeface="Arial" charset="0"/>
                <a:ea typeface="ＭＳ Ｐゴシック" charset="0"/>
              </a:defRPr>
            </a:lvl3pPr>
            <a:lvl4pPr marL="1600200" indent="-228600">
              <a:defRPr sz="2400" baseline="-25000">
                <a:solidFill>
                  <a:schemeClr val="tx1"/>
                </a:solidFill>
                <a:latin typeface="Arial" charset="0"/>
                <a:ea typeface="ＭＳ Ｐゴシック" charset="0"/>
              </a:defRPr>
            </a:lvl4pPr>
            <a:lvl5pPr marL="2057400" indent="-228600">
              <a:defRPr sz="2400" baseline="-25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25000">
                <a:solidFill>
                  <a:schemeClr val="tx1"/>
                </a:solidFill>
                <a:latin typeface="Arial" charset="0"/>
                <a:ea typeface="ＭＳ Ｐゴシック" charset="0"/>
              </a:defRPr>
            </a:lvl9pPr>
          </a:lstStyle>
          <a:p>
            <a:pPr algn="r"/>
            <a:fld id="{D9470B97-2D0D-3F4B-9F4E-0995A8497AAF}" type="slidenum">
              <a:rPr lang="en-US" sz="1200" baseline="0"/>
              <a:pPr algn="r"/>
              <a:t>8</a:t>
            </a:fld>
            <a:endParaRPr lang="en-US" sz="1200" baseline="0" dirty="0"/>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pPr eaLnBrk="1" hangingPunct="1"/>
            <a:r>
              <a:rPr lang="en-US" dirty="0" smtClean="0"/>
              <a:t>Sustainable Engineering Systems – a new approach to civil engineering education </a:t>
            </a:r>
            <a:r>
              <a:rPr lang="en-US" dirty="0" err="1" smtClean="0"/>
              <a:t>Dr</a:t>
            </a:r>
            <a:r>
              <a:rPr lang="en-US" dirty="0" smtClean="0"/>
              <a:t> Jean Hall and </a:t>
            </a:r>
            <a:r>
              <a:rPr lang="en-US" dirty="0" err="1" smtClean="0"/>
              <a:t>Dr</a:t>
            </a:r>
            <a:r>
              <a:rPr lang="en-US" dirty="0" smtClean="0"/>
              <a:t> Stephanie </a:t>
            </a:r>
            <a:r>
              <a:rPr lang="en-US" dirty="0" err="1" smtClean="0"/>
              <a:t>Glendinning</a:t>
            </a:r>
            <a:r>
              <a:rPr lang="en-US" dirty="0" smtClean="0"/>
              <a:t> School of Civil Engineering and Geosciences Newcastle University</a:t>
            </a:r>
            <a:endParaRPr lang="en-US" dirty="0">
              <a:ea typeface="ＭＳ Ｐゴシック" charset="0"/>
            </a:endParaRPr>
          </a:p>
        </p:txBody>
      </p:sp>
    </p:spTree>
    <p:extLst>
      <p:ext uri="{BB962C8B-B14F-4D97-AF65-F5344CB8AC3E}">
        <p14:creationId xmlns:p14="http://schemas.microsoft.com/office/powerpoint/2010/main" val="1665125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9DBAD8E-68DF-4F57-AE39-89770F67DADA}" type="slidenum">
              <a:rPr lang="en-US" altLang="en-US"/>
              <a:pPr eaLnBrk="1" hangingPunct="1"/>
              <a:t>11</a:t>
            </a:fld>
            <a:endParaRPr lang="en-US" altLang="en-US" dirty="0"/>
          </a:p>
        </p:txBody>
      </p:sp>
    </p:spTree>
    <p:extLst>
      <p:ext uri="{BB962C8B-B14F-4D97-AF65-F5344CB8AC3E}">
        <p14:creationId xmlns:p14="http://schemas.microsoft.com/office/powerpoint/2010/main" val="3287561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Engineers design power plants and cars, both sources of air pollution.</a:t>
            </a:r>
          </a:p>
          <a:p>
            <a:endParaRPr lang="en-US" altLang="en-US" dirty="0" smtClean="0"/>
          </a:p>
          <a:p>
            <a:r>
              <a:rPr lang="en-US" altLang="en-US" dirty="0" smtClean="0"/>
              <a:t>Adapted</a:t>
            </a:r>
            <a:r>
              <a:rPr lang="en-US" altLang="en-US" baseline="0" dirty="0" smtClean="0"/>
              <a:t> from </a:t>
            </a:r>
            <a:r>
              <a:rPr lang="en-US" altLang="en-US" dirty="0" smtClean="0"/>
              <a:t>Google</a:t>
            </a:r>
            <a:r>
              <a:rPr lang="en-US" altLang="en-US" baseline="0" dirty="0" smtClean="0"/>
              <a:t> Image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333333"/>
                </a:solidFill>
                <a:latin typeface="Helvetica Neue"/>
              </a:rPr>
              <a:t>Albert Einstein: Read more at: http://www.brainyquote.com/quotes/quotes/a/alberteins121993.html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http://kidsagainstchildlabor.weebly.com/</a:t>
            </a:r>
            <a:endParaRPr lang="en-US" altLang="en-US" dirty="0"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48A7589-BFFB-4DED-A42B-FDE34BFB4A1E}" type="slidenum">
              <a:rPr lang="en-US" altLang="en-US"/>
              <a:pPr eaLnBrk="1" hangingPunct="1"/>
              <a:t>12</a:t>
            </a:fld>
            <a:endParaRPr lang="en-US" altLang="en-US" dirty="0"/>
          </a:p>
        </p:txBody>
      </p:sp>
    </p:spTree>
    <p:extLst>
      <p:ext uri="{BB962C8B-B14F-4D97-AF65-F5344CB8AC3E}">
        <p14:creationId xmlns:p14="http://schemas.microsoft.com/office/powerpoint/2010/main" val="24917292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dirty="0" smtClean="0"/>
              <a:t>Solar cells (materials scientists/engineers and electrical engineers work on these systems)</a:t>
            </a:r>
          </a:p>
          <a:p>
            <a:pPr>
              <a:buFontTx/>
              <a:buChar char="•"/>
            </a:pPr>
            <a:r>
              <a:rPr lang="en-US" altLang="en-US" dirty="0" smtClean="0"/>
              <a:t>Wind turbines (designed by electrical and mechanical engineers)</a:t>
            </a:r>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6A13B57-81E9-4384-B85B-EB036DAD19C7}" type="slidenum">
              <a:rPr lang="en-US" altLang="en-US"/>
              <a:pPr eaLnBrk="1" hangingPunct="1"/>
              <a:t>13</a:t>
            </a:fld>
            <a:endParaRPr lang="en-US" altLang="en-US" dirty="0"/>
          </a:p>
        </p:txBody>
      </p:sp>
    </p:spTree>
    <p:extLst>
      <p:ext uri="{BB962C8B-B14F-4D97-AF65-F5344CB8AC3E}">
        <p14:creationId xmlns:p14="http://schemas.microsoft.com/office/powerpoint/2010/main" val="1194054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Give students an opportunity to brainstorm sustainability indicators. You might give them 1 min. in groups to list as many ideas as they can. Then go around the room, asking each group to provide an idea, until all ideas have been exhausted.</a:t>
            </a:r>
          </a:p>
          <a:p>
            <a:endParaRPr lang="en-US" altLang="en-US" dirty="0" smtClean="0"/>
          </a:p>
          <a:p>
            <a:r>
              <a:rPr lang="en-US" altLang="en-US" dirty="0" smtClean="0"/>
              <a:t>Examples include:</a:t>
            </a:r>
          </a:p>
          <a:p>
            <a:pPr>
              <a:buFontTx/>
              <a:buChar char="•"/>
            </a:pPr>
            <a:r>
              <a:rPr lang="en-US" altLang="en-US" dirty="0" smtClean="0"/>
              <a:t>Material use</a:t>
            </a:r>
          </a:p>
          <a:p>
            <a:pPr>
              <a:buFontTx/>
              <a:buChar char="•"/>
            </a:pPr>
            <a:r>
              <a:rPr lang="en-US" altLang="en-US" dirty="0" smtClean="0"/>
              <a:t>Energy use</a:t>
            </a:r>
          </a:p>
          <a:p>
            <a:pPr>
              <a:buFontTx/>
              <a:buChar char="•"/>
            </a:pPr>
            <a:r>
              <a:rPr lang="en-US" altLang="en-US" dirty="0" smtClean="0"/>
              <a:t>Water use</a:t>
            </a:r>
          </a:p>
          <a:p>
            <a:pPr>
              <a:buFontTx/>
              <a:buChar char="•"/>
            </a:pPr>
            <a:r>
              <a:rPr lang="en-US" altLang="en-US" dirty="0" smtClean="0"/>
              <a:t>Solid waste generation/ability to be recycled</a:t>
            </a:r>
          </a:p>
          <a:p>
            <a:pPr>
              <a:buFontTx/>
              <a:buChar char="•"/>
            </a:pPr>
            <a:r>
              <a:rPr lang="en-US" altLang="en-US" dirty="0" smtClean="0"/>
              <a:t>Emissions generation</a:t>
            </a:r>
          </a:p>
          <a:p>
            <a:pPr>
              <a:buFontTx/>
              <a:buChar char="•"/>
            </a:pPr>
            <a:r>
              <a:rPr lang="en-US" altLang="en-US" dirty="0" smtClean="0"/>
              <a:t>Toxic releases</a:t>
            </a:r>
          </a:p>
          <a:p>
            <a:pPr>
              <a:buFontTx/>
              <a:buChar char="•"/>
            </a:pPr>
            <a:r>
              <a:rPr lang="en-US" altLang="en-US" dirty="0" smtClean="0"/>
              <a:t>Land impact</a:t>
            </a: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646A121-243E-4C0F-BFB3-7C6DBD06C882}" type="slidenum">
              <a:rPr lang="en-US" altLang="en-US"/>
              <a:pPr eaLnBrk="1" hangingPunct="1"/>
              <a:t>14</a:t>
            </a:fld>
            <a:endParaRPr lang="en-US" altLang="en-US" dirty="0"/>
          </a:p>
        </p:txBody>
      </p:sp>
    </p:spTree>
    <p:extLst>
      <p:ext uri="{BB962C8B-B14F-4D97-AF65-F5344CB8AC3E}">
        <p14:creationId xmlns:p14="http://schemas.microsoft.com/office/powerpoint/2010/main" val="803357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4777AB5-5A03-4E4B-A364-AF5470EC0A54}" type="datetime1">
              <a:rPr lang="en-US" smtClean="0"/>
              <a:t>7/29/2016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331740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A7141C5-35C7-40AC-8F18-96CB92FA6F49}" type="datetime1">
              <a:rPr lang="en-US" smtClean="0"/>
              <a:t>7/29/2016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773359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DE247D-D256-44D3-B444-31CB0926793D}" type="datetime1">
              <a:rPr lang="en-US" smtClean="0"/>
              <a:t>7/29/2016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477961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428E7C-80EC-4338-9D20-F49E6C66E096}" type="datetime1">
              <a:rPr lang="en-US" smtClean="0"/>
              <a:t>7/29/2016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3196835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03EE50-59BB-49B7-B2D4-AC956991E508}" type="datetime1">
              <a:rPr lang="en-US" smtClean="0"/>
              <a:t>7/29/2016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796419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5A12166-3D20-4495-A6C1-8C352E3590AC}" type="datetime1">
              <a:rPr lang="en-US" smtClean="0"/>
              <a:t>7/29/2016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428340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85E2C10-CA6A-4C37-8505-B2B9BF312CB2}" type="datetime1">
              <a:rPr lang="en-US" smtClean="0"/>
              <a:t>7/29/2016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2005840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EAEB806-90FF-40BF-BFA0-EEFA05ECC68F}" type="datetime1">
              <a:rPr lang="en-US" smtClean="0"/>
              <a:t>7/29/2016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2453094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9C96DA-FA28-48C2-ACF7-61C57A64E886}" type="datetime1">
              <a:rPr lang="en-US" smtClean="0"/>
              <a:t>7/29/2016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3018166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3A7850-DD11-49FB-B9B9-C37925A18F36}" type="datetime1">
              <a:rPr lang="en-US" smtClean="0"/>
              <a:t>7/29/2016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3123655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550100-4CB0-46AB-9B10-6019C5A77E7E}" type="datetime1">
              <a:rPr lang="en-US" smtClean="0"/>
              <a:t>7/29/2016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60A64C2-9C48-44AB-AFF1-C0B05D81B230}" type="slidenum">
              <a:rPr lang="en-US" smtClean="0"/>
              <a:t>‹#›</a:t>
            </a:fld>
            <a:endParaRPr lang="en-US" dirty="0"/>
          </a:p>
        </p:txBody>
      </p:sp>
    </p:spTree>
    <p:extLst>
      <p:ext uri="{BB962C8B-B14F-4D97-AF65-F5344CB8AC3E}">
        <p14:creationId xmlns:p14="http://schemas.microsoft.com/office/powerpoint/2010/main" val="1512983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EBE91E-C156-479C-83B1-173BEAEE1047}" type="datetime1">
              <a:rPr lang="en-US" smtClean="0"/>
              <a:t>7/29/2016</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0A64C2-9C48-44AB-AFF1-C0B05D81B230}" type="slidenum">
              <a:rPr lang="en-US" smtClean="0"/>
              <a:t>‹#›</a:t>
            </a:fld>
            <a:endParaRPr lang="en-US" dirty="0"/>
          </a:p>
        </p:txBody>
      </p:sp>
    </p:spTree>
    <p:extLst>
      <p:ext uri="{BB962C8B-B14F-4D97-AF65-F5344CB8AC3E}">
        <p14:creationId xmlns:p14="http://schemas.microsoft.com/office/powerpoint/2010/main" val="166786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Introduction to Sustainable Engineering</a:t>
            </a:r>
            <a:endParaRPr lang="en-US" dirty="0"/>
          </a:p>
        </p:txBody>
      </p:sp>
      <p:sp>
        <p:nvSpPr>
          <p:cNvPr id="7" name="Subtitle 6"/>
          <p:cNvSpPr>
            <a:spLocks noGrp="1"/>
          </p:cNvSpPr>
          <p:nvPr>
            <p:ph type="subTitle" idx="1"/>
          </p:nvPr>
        </p:nvSpPr>
        <p:spPr/>
        <p:txBody>
          <a:bodyPr/>
          <a:lstStyle/>
          <a:p>
            <a:r>
              <a:rPr lang="en-US" smtClean="0"/>
              <a:t>Karl R. Haapala, Hari P.N. Nagarajan,</a:t>
            </a:r>
            <a:br>
              <a:rPr lang="en-US" smtClean="0"/>
            </a:br>
            <a:r>
              <a:rPr lang="en-US" smtClean="0"/>
              <a:t>and Amin Mirkouei</a:t>
            </a:r>
          </a:p>
          <a:p>
            <a:r>
              <a:rPr lang="en-US" smtClean="0"/>
              <a:t>School of Mechanical, Industrial, and Manufacturing Engineering, Oregon State University</a:t>
            </a:r>
            <a:endParaRPr lang="en-US" dirty="0"/>
          </a:p>
        </p:txBody>
      </p:sp>
    </p:spTree>
    <p:extLst>
      <p:ext uri="{BB962C8B-B14F-4D97-AF65-F5344CB8AC3E}">
        <p14:creationId xmlns:p14="http://schemas.microsoft.com/office/powerpoint/2010/main" val="4222821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Sustainable Engineering?</a:t>
            </a:r>
            <a:endParaRPr lang="en-US" dirty="0"/>
          </a:p>
        </p:txBody>
      </p:sp>
      <p:sp>
        <p:nvSpPr>
          <p:cNvPr id="3" name="Content Placeholder 2"/>
          <p:cNvSpPr>
            <a:spLocks noGrp="1"/>
          </p:cNvSpPr>
          <p:nvPr>
            <p:ph idx="1"/>
          </p:nvPr>
        </p:nvSpPr>
        <p:spPr/>
        <p:txBody>
          <a:bodyPr/>
          <a:lstStyle/>
          <a:p>
            <a:endParaRPr lang="en-US" dirty="0" smtClean="0"/>
          </a:p>
          <a:p>
            <a:r>
              <a:rPr lang="en-US" dirty="0" smtClean="0"/>
              <a:t>Design of human and industrial systems to ensure that humankind’s use of natural resources and cycles do not lead to diminished quality of life due either to losses in future economic opportunities or to adverse impacts on social conditions, human health and the environment. </a:t>
            </a:r>
            <a:r>
              <a:rPr lang="en-US" dirty="0"/>
              <a:t>(</a:t>
            </a:r>
            <a:r>
              <a:rPr lang="en-US" dirty="0" err="1" smtClean="0"/>
              <a:t>Mihelcic</a:t>
            </a:r>
            <a:r>
              <a:rPr lang="en-US" dirty="0" smtClean="0"/>
              <a:t> et al., 2003)</a:t>
            </a:r>
          </a:p>
          <a:p>
            <a:endParaRPr lang="en-US" dirty="0"/>
          </a:p>
          <a:p>
            <a:r>
              <a:rPr lang="en-US" dirty="0" smtClean="0"/>
              <a:t>Again, we see the three pillars.</a:t>
            </a:r>
            <a:endParaRPr lang="en-US" dirty="0"/>
          </a:p>
        </p:txBody>
      </p:sp>
    </p:spTree>
    <p:extLst>
      <p:ext uri="{BB962C8B-B14F-4D97-AF65-F5344CB8AC3E}">
        <p14:creationId xmlns:p14="http://schemas.microsoft.com/office/powerpoint/2010/main" val="21613882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Traditional vs. Sustainable Engineering</a:t>
            </a:r>
            <a:endParaRPr lang="en-US" dirty="0"/>
          </a:p>
        </p:txBody>
      </p:sp>
      <p:sp>
        <p:nvSpPr>
          <p:cNvPr id="15363" name="Rectangle 3"/>
          <p:cNvSpPr>
            <a:spLocks noGrp="1" noChangeArrowheads="1"/>
          </p:cNvSpPr>
          <p:nvPr>
            <p:ph type="body" idx="1"/>
          </p:nvPr>
        </p:nvSpPr>
        <p:spPr/>
        <p:txBody>
          <a:bodyPr/>
          <a:lstStyle/>
          <a:p>
            <a:r>
              <a:rPr lang="en-US" altLang="en-US" dirty="0" smtClean="0"/>
              <a:t>Traditional Engineering Criteria</a:t>
            </a:r>
          </a:p>
          <a:p>
            <a:pPr lvl="1"/>
            <a:r>
              <a:rPr lang="en-US" altLang="en-US" dirty="0" smtClean="0"/>
              <a:t>Function</a:t>
            </a:r>
          </a:p>
          <a:p>
            <a:pPr lvl="1"/>
            <a:r>
              <a:rPr lang="en-US" altLang="en-US" dirty="0" smtClean="0"/>
              <a:t>Cost</a:t>
            </a:r>
          </a:p>
          <a:p>
            <a:pPr lvl="1"/>
            <a:r>
              <a:rPr lang="en-US" altLang="en-US" dirty="0" smtClean="0"/>
              <a:t>Safety</a:t>
            </a:r>
          </a:p>
          <a:p>
            <a:pPr lvl="1"/>
            <a:r>
              <a:rPr lang="en-US" altLang="en-US" dirty="0" smtClean="0"/>
              <a:t>…</a:t>
            </a:r>
          </a:p>
          <a:p>
            <a:pPr lvl="1"/>
            <a:endParaRPr lang="en-US" altLang="en-US" dirty="0" smtClean="0"/>
          </a:p>
          <a:p>
            <a:r>
              <a:rPr lang="en-US" altLang="en-US" dirty="0" smtClean="0"/>
              <a:t>Sustainable Engineering Criteria</a:t>
            </a:r>
          </a:p>
          <a:p>
            <a:pPr lvl="1"/>
            <a:r>
              <a:rPr lang="en-US" altLang="en-US" dirty="0" smtClean="0"/>
              <a:t>Impact on the planet (environment)</a:t>
            </a:r>
          </a:p>
          <a:p>
            <a:pPr lvl="1"/>
            <a:r>
              <a:rPr lang="en-US" altLang="en-US" dirty="0"/>
              <a:t>Impact on people (society)</a:t>
            </a:r>
          </a:p>
          <a:p>
            <a:pPr lvl="1"/>
            <a:r>
              <a:rPr lang="en-US" altLang="en-US" dirty="0" smtClean="0"/>
              <a:t>Impact on prosperity (economy)</a:t>
            </a:r>
          </a:p>
          <a:p>
            <a:endParaRPr lang="en-US" altLang="en-US" dirty="0" smtClean="0"/>
          </a:p>
          <a:p>
            <a:endParaRPr lang="en-US" altLang="en-US" dirty="0" smtClean="0"/>
          </a:p>
        </p:txBody>
      </p:sp>
    </p:spTree>
    <p:extLst>
      <p:ext uri="{BB962C8B-B14F-4D97-AF65-F5344CB8AC3E}">
        <p14:creationId xmlns:p14="http://schemas.microsoft.com/office/powerpoint/2010/main" val="2413969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smtClean="0"/>
              <a:t>Engineers must consider multiple issues during decision making</a:t>
            </a:r>
            <a:endParaRPr lang="en-US"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27329" b="17076"/>
          <a:stretch/>
        </p:blipFill>
        <p:spPr>
          <a:xfrm>
            <a:off x="4815409" y="1683653"/>
            <a:ext cx="4039617" cy="224585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455" y="1683653"/>
            <a:ext cx="4206240" cy="2134773"/>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455" y="4033544"/>
            <a:ext cx="4206240" cy="2711569"/>
          </a:xfrm>
          <a:prstGeom prst="rect">
            <a:avLst/>
          </a:prstGeom>
        </p:spPr>
      </p:pic>
      <p:sp>
        <p:nvSpPr>
          <p:cNvPr id="9" name="Rectangle 8"/>
          <p:cNvSpPr/>
          <p:nvPr/>
        </p:nvSpPr>
        <p:spPr>
          <a:xfrm>
            <a:off x="7166516" y="3560171"/>
            <a:ext cx="1672253" cy="369332"/>
          </a:xfrm>
          <a:prstGeom prst="rect">
            <a:avLst/>
          </a:prstGeom>
        </p:spPr>
        <p:txBody>
          <a:bodyPr wrap="none">
            <a:spAutoFit/>
          </a:bodyPr>
          <a:lstStyle/>
          <a:p>
            <a:r>
              <a:rPr lang="en-US" dirty="0">
                <a:solidFill>
                  <a:schemeClr val="bg1"/>
                </a:solidFill>
                <a:latin typeface="Helvetica Neue"/>
              </a:rPr>
              <a:t>Albert Einstein</a:t>
            </a:r>
            <a:endParaRPr lang="en-US" dirty="0">
              <a:solidFill>
                <a:schemeClr val="bg1"/>
              </a:solidFill>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5408" y="4062938"/>
            <a:ext cx="4023360" cy="2677361"/>
          </a:xfrm>
          <a:prstGeom prst="rect">
            <a:avLst/>
          </a:prstGeom>
        </p:spPr>
      </p:pic>
      <p:sp>
        <p:nvSpPr>
          <p:cNvPr id="11" name="Rectangle 10"/>
          <p:cNvSpPr/>
          <p:nvPr/>
        </p:nvSpPr>
        <p:spPr>
          <a:xfrm>
            <a:off x="5706686" y="6432522"/>
            <a:ext cx="3170035" cy="307777"/>
          </a:xfrm>
          <a:prstGeom prst="rect">
            <a:avLst/>
          </a:prstGeom>
        </p:spPr>
        <p:txBody>
          <a:bodyPr wrap="none">
            <a:spAutoFit/>
          </a:bodyPr>
          <a:lstStyle/>
          <a:p>
            <a:pPr>
              <a:defRPr/>
            </a:pPr>
            <a:r>
              <a:rPr lang="en-US" sz="1400" dirty="0">
                <a:solidFill>
                  <a:schemeClr val="bg1"/>
                </a:solidFill>
              </a:rPr>
              <a:t>http://kidsagainstchildlabor.weebly.com/</a:t>
            </a:r>
            <a:endParaRPr lang="en-US" altLang="en-US" sz="1400" dirty="0">
              <a:solidFill>
                <a:schemeClr val="bg1"/>
              </a:solidFill>
            </a:endParaRPr>
          </a:p>
        </p:txBody>
      </p:sp>
      <p:sp>
        <p:nvSpPr>
          <p:cNvPr id="12" name="Rectangle 11"/>
          <p:cNvSpPr/>
          <p:nvPr/>
        </p:nvSpPr>
        <p:spPr>
          <a:xfrm>
            <a:off x="302455" y="6432522"/>
            <a:ext cx="4572000" cy="307777"/>
          </a:xfrm>
          <a:prstGeom prst="rect">
            <a:avLst/>
          </a:prstGeom>
        </p:spPr>
        <p:txBody>
          <a:bodyPr>
            <a:spAutoFit/>
          </a:bodyPr>
          <a:lstStyle/>
          <a:p>
            <a:r>
              <a:rPr lang="en-US" sz="1400" dirty="0">
                <a:solidFill>
                  <a:schemeClr val="bg1"/>
                </a:solidFill>
              </a:rPr>
              <a:t>http://leedsmun.com/events/2015/10/22/air-pollution</a:t>
            </a:r>
          </a:p>
        </p:txBody>
      </p:sp>
      <p:sp>
        <p:nvSpPr>
          <p:cNvPr id="13" name="Rectangle 12"/>
          <p:cNvSpPr/>
          <p:nvPr/>
        </p:nvSpPr>
        <p:spPr>
          <a:xfrm>
            <a:off x="286198" y="3510649"/>
            <a:ext cx="3617785" cy="307777"/>
          </a:xfrm>
          <a:prstGeom prst="rect">
            <a:avLst/>
          </a:prstGeom>
        </p:spPr>
        <p:txBody>
          <a:bodyPr wrap="none">
            <a:spAutoFit/>
          </a:bodyPr>
          <a:lstStyle/>
          <a:p>
            <a:r>
              <a:rPr lang="en-US" sz="1400" dirty="0">
                <a:solidFill>
                  <a:schemeClr val="bg1"/>
                </a:solidFill>
              </a:rPr>
              <a:t>http://stonehillblogs.org/sustainability/?p=131</a:t>
            </a:r>
          </a:p>
        </p:txBody>
      </p:sp>
    </p:spTree>
    <p:extLst>
      <p:ext uri="{BB962C8B-B14F-4D97-AF65-F5344CB8AC3E}">
        <p14:creationId xmlns:p14="http://schemas.microsoft.com/office/powerpoint/2010/main" val="1198418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sz="4000" dirty="0"/>
              <a:t>Engineers must consider multiple issues during decision making</a:t>
            </a:r>
            <a:endParaRPr lang="en-US" altLang="en-US" sz="4000" dirty="0" smtClean="0"/>
          </a:p>
        </p:txBody>
      </p:sp>
      <p:pic>
        <p:nvPicPr>
          <p:cNvPr id="11269" name="Picture 5" descr="wind_farm_4_h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2495" y="1589091"/>
            <a:ext cx="3291840" cy="268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4" descr="solar_cells_panels_pv_array_monocrystali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1589091"/>
            <a:ext cx="3108960" cy="262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l="13265" r="36599" b="31171"/>
          <a:stretch/>
        </p:blipFill>
        <p:spPr>
          <a:xfrm>
            <a:off x="694372" y="4359052"/>
            <a:ext cx="3509963" cy="2425698"/>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57750" y="4343629"/>
            <a:ext cx="3657600" cy="2441121"/>
          </a:xfrm>
          <a:prstGeom prst="rect">
            <a:avLst/>
          </a:prstGeom>
        </p:spPr>
      </p:pic>
      <p:sp>
        <p:nvSpPr>
          <p:cNvPr id="4" name="Rectangle 3"/>
          <p:cNvSpPr/>
          <p:nvPr/>
        </p:nvSpPr>
        <p:spPr>
          <a:xfrm>
            <a:off x="912495" y="3747945"/>
            <a:ext cx="3291840" cy="523220"/>
          </a:xfrm>
          <a:prstGeom prst="rect">
            <a:avLst/>
          </a:prstGeom>
        </p:spPr>
        <p:txBody>
          <a:bodyPr wrap="square">
            <a:spAutoFit/>
          </a:bodyPr>
          <a:lstStyle/>
          <a:p>
            <a:r>
              <a:rPr lang="en-US" sz="1400" dirty="0" smtClean="0">
                <a:solidFill>
                  <a:schemeClr val="bg1"/>
                </a:solidFill>
              </a:rPr>
              <a:t>http://merecslewis.blogspot.com/2010_07_01_archive.html</a:t>
            </a:r>
            <a:endParaRPr lang="en-US" sz="1400" dirty="0">
              <a:solidFill>
                <a:schemeClr val="bg1"/>
              </a:solidFill>
            </a:endParaRPr>
          </a:p>
        </p:txBody>
      </p:sp>
      <p:sp>
        <p:nvSpPr>
          <p:cNvPr id="5" name="Rectangle 4"/>
          <p:cNvSpPr/>
          <p:nvPr/>
        </p:nvSpPr>
        <p:spPr>
          <a:xfrm>
            <a:off x="5029200" y="3532502"/>
            <a:ext cx="3108960" cy="738664"/>
          </a:xfrm>
          <a:prstGeom prst="rect">
            <a:avLst/>
          </a:prstGeom>
        </p:spPr>
        <p:txBody>
          <a:bodyPr wrap="square">
            <a:spAutoFit/>
          </a:bodyPr>
          <a:lstStyle/>
          <a:p>
            <a:r>
              <a:rPr lang="en-US" sz="1400" dirty="0">
                <a:solidFill>
                  <a:schemeClr val="bg1"/>
                </a:solidFill>
              </a:rPr>
              <a:t>http://phys.org/news/2009-10-carbon-nanotubes-cheaply-harvest-sunlight.html#nRlv</a:t>
            </a:r>
          </a:p>
        </p:txBody>
      </p:sp>
      <p:sp>
        <p:nvSpPr>
          <p:cNvPr id="7" name="Rectangle 6"/>
          <p:cNvSpPr/>
          <p:nvPr/>
        </p:nvSpPr>
        <p:spPr>
          <a:xfrm>
            <a:off x="4857750" y="6261530"/>
            <a:ext cx="3758865" cy="523220"/>
          </a:xfrm>
          <a:prstGeom prst="rect">
            <a:avLst/>
          </a:prstGeom>
        </p:spPr>
        <p:txBody>
          <a:bodyPr wrap="square">
            <a:spAutoFit/>
          </a:bodyPr>
          <a:lstStyle/>
          <a:p>
            <a:r>
              <a:rPr lang="en-US" sz="1400" dirty="0" smtClean="0">
                <a:solidFill>
                  <a:schemeClr val="bg1"/>
                </a:solidFill>
              </a:rPr>
              <a:t>http://www.instructables.com/id/Do-A-Dragon-Fly-/</a:t>
            </a:r>
            <a:endParaRPr lang="en-US" sz="1400" dirty="0">
              <a:solidFill>
                <a:schemeClr val="bg1"/>
              </a:solidFill>
            </a:endParaRPr>
          </a:p>
        </p:txBody>
      </p:sp>
      <p:sp>
        <p:nvSpPr>
          <p:cNvPr id="9" name="Rectangle 8"/>
          <p:cNvSpPr/>
          <p:nvPr/>
        </p:nvSpPr>
        <p:spPr>
          <a:xfrm>
            <a:off x="694372" y="6215363"/>
            <a:ext cx="3509963" cy="523220"/>
          </a:xfrm>
          <a:prstGeom prst="rect">
            <a:avLst/>
          </a:prstGeom>
        </p:spPr>
        <p:txBody>
          <a:bodyPr wrap="square">
            <a:spAutoFit/>
          </a:bodyPr>
          <a:lstStyle/>
          <a:p>
            <a:r>
              <a:rPr lang="en-US" sz="1400" dirty="0">
                <a:solidFill>
                  <a:schemeClr val="bg1"/>
                </a:solidFill>
              </a:rPr>
              <a:t>http://www.unicef.org/publications/index_61802.html</a:t>
            </a:r>
          </a:p>
        </p:txBody>
      </p:sp>
    </p:spTree>
    <p:extLst>
      <p:ext uri="{BB962C8B-B14F-4D97-AF65-F5344CB8AC3E}">
        <p14:creationId xmlns:p14="http://schemas.microsoft.com/office/powerpoint/2010/main" val="31226590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a:bodyPr>
          <a:lstStyle/>
          <a:p>
            <a:r>
              <a:rPr lang="en-US" altLang="en-US" dirty="0" smtClean="0"/>
              <a:t>Sustainability Indicators/Metrics for Engineering Decision Making</a:t>
            </a:r>
          </a:p>
        </p:txBody>
      </p:sp>
      <p:sp>
        <p:nvSpPr>
          <p:cNvPr id="17411" name="Content Placeholder 2"/>
          <p:cNvSpPr>
            <a:spLocks noGrp="1"/>
          </p:cNvSpPr>
          <p:nvPr>
            <p:ph idx="1"/>
          </p:nvPr>
        </p:nvSpPr>
        <p:spPr/>
        <p:txBody>
          <a:bodyPr/>
          <a:lstStyle/>
          <a:p>
            <a:endParaRPr lang="en-US" altLang="en-US" dirty="0" smtClean="0"/>
          </a:p>
          <a:p>
            <a:endParaRPr lang="en-US" altLang="en-US" dirty="0" smtClean="0"/>
          </a:p>
          <a:p>
            <a:r>
              <a:rPr lang="en-US" altLang="en-US" dirty="0" smtClean="0"/>
              <a:t>Brainstorm: What criteria can we use to evaluate the sustainability performance of a technology solution?</a:t>
            </a:r>
          </a:p>
        </p:txBody>
      </p:sp>
    </p:spTree>
    <p:extLst>
      <p:ext uri="{BB962C8B-B14F-4D97-AF65-F5344CB8AC3E}">
        <p14:creationId xmlns:p14="http://schemas.microsoft.com/office/powerpoint/2010/main" val="2174930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Indicators </a:t>
            </a:r>
            <a:r>
              <a:rPr lang="en-US" dirty="0"/>
              <a:t>from </a:t>
            </a:r>
            <a:r>
              <a:rPr lang="en-US" dirty="0" smtClean="0"/>
              <a:t>the Global </a:t>
            </a:r>
            <a:r>
              <a:rPr lang="en-US" dirty="0"/>
              <a:t>Reporting </a:t>
            </a:r>
            <a:r>
              <a:rPr lang="en-US" dirty="0" smtClean="0"/>
              <a:t>Initiative (GRI)</a:t>
            </a:r>
            <a:endParaRPr lang="en-US" dirty="0"/>
          </a:p>
        </p:txBody>
      </p:sp>
      <p:sp>
        <p:nvSpPr>
          <p:cNvPr id="6" name="Content Placeholder 5"/>
          <p:cNvSpPr>
            <a:spLocks noGrp="1"/>
          </p:cNvSpPr>
          <p:nvPr>
            <p:ph idx="1"/>
          </p:nvPr>
        </p:nvSpPr>
        <p:spPr/>
        <p:txBody>
          <a:bodyPr>
            <a:normAutofit fontScale="77500" lnSpcReduction="20000"/>
          </a:bodyPr>
          <a:lstStyle/>
          <a:p>
            <a:r>
              <a:rPr lang="en-US" dirty="0" smtClean="0"/>
              <a:t>EC1: Direct economic value generated and distributed</a:t>
            </a:r>
          </a:p>
          <a:p>
            <a:r>
              <a:rPr lang="en-US" dirty="0" smtClean="0"/>
              <a:t>EN1: Materials used by weight or volume</a:t>
            </a:r>
          </a:p>
          <a:p>
            <a:r>
              <a:rPr lang="en-US" dirty="0" smtClean="0"/>
              <a:t>EN3: Energy consumption within the organization</a:t>
            </a:r>
          </a:p>
          <a:p>
            <a:r>
              <a:rPr lang="en-US" dirty="0" smtClean="0"/>
              <a:t>EN8: Total water withdrawal by source</a:t>
            </a:r>
          </a:p>
          <a:p>
            <a:r>
              <a:rPr lang="en-US" dirty="0" smtClean="0"/>
              <a:t>EN15: Direct greenhouse gas (GHG) emissions</a:t>
            </a:r>
          </a:p>
          <a:p>
            <a:r>
              <a:rPr lang="en-US" dirty="0" smtClean="0"/>
              <a:t>EN30: Environmental impact of transportation</a:t>
            </a:r>
          </a:p>
          <a:p>
            <a:r>
              <a:rPr lang="en-US" dirty="0" smtClean="0"/>
              <a:t>LA2: Benefits provided to employees</a:t>
            </a:r>
          </a:p>
          <a:p>
            <a:r>
              <a:rPr lang="en-US" dirty="0" smtClean="0"/>
              <a:t>LA6: Injuries, occupational diseases, lost days, absenteeism and fatalities</a:t>
            </a:r>
          </a:p>
          <a:p>
            <a:r>
              <a:rPr lang="en-US" dirty="0" smtClean="0"/>
              <a:t>HR2: Employee </a:t>
            </a:r>
            <a:r>
              <a:rPr lang="en-US" dirty="0"/>
              <a:t>training on human </a:t>
            </a:r>
            <a:r>
              <a:rPr lang="en-US" dirty="0" smtClean="0"/>
              <a:t>rights</a:t>
            </a:r>
          </a:p>
          <a:p>
            <a:r>
              <a:rPr lang="en-US" dirty="0" smtClean="0"/>
              <a:t>SO2: Impacts </a:t>
            </a:r>
            <a:r>
              <a:rPr lang="en-US" dirty="0"/>
              <a:t>of operations on local communities</a:t>
            </a:r>
            <a:endParaRPr lang="en-US" dirty="0" smtClean="0"/>
          </a:p>
          <a:p>
            <a:r>
              <a:rPr lang="en-US" dirty="0" smtClean="0"/>
              <a:t>PR1: Health </a:t>
            </a:r>
            <a:r>
              <a:rPr lang="en-US" dirty="0"/>
              <a:t>and safety of products</a:t>
            </a:r>
          </a:p>
          <a:p>
            <a:endParaRPr lang="en-US" dirty="0"/>
          </a:p>
        </p:txBody>
      </p:sp>
    </p:spTree>
    <p:extLst>
      <p:ext uri="{BB962C8B-B14F-4D97-AF65-F5344CB8AC3E}">
        <p14:creationId xmlns:p14="http://schemas.microsoft.com/office/powerpoint/2010/main" val="2019704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Think-Pair-Share</a:t>
            </a:r>
            <a:endParaRPr lang="en-US" dirty="0"/>
          </a:p>
        </p:txBody>
      </p:sp>
      <p:sp>
        <p:nvSpPr>
          <p:cNvPr id="3" name="Content Placeholder 2"/>
          <p:cNvSpPr>
            <a:spLocks noGrp="1"/>
          </p:cNvSpPr>
          <p:nvPr>
            <p:ph idx="1"/>
          </p:nvPr>
        </p:nvSpPr>
        <p:spPr/>
        <p:txBody>
          <a:bodyPr/>
          <a:lstStyle/>
          <a:p>
            <a:r>
              <a:rPr lang="en-US" dirty="0"/>
              <a:t>What can be done to </a:t>
            </a:r>
            <a:r>
              <a:rPr lang="en-US" dirty="0" smtClean="0"/>
              <a:t>promote sustainability?</a:t>
            </a:r>
          </a:p>
          <a:p>
            <a:pPr marL="914400" lvl="1" indent="-457200">
              <a:buFont typeface="+mj-lt"/>
              <a:buAutoNum type="arabicPeriod"/>
            </a:pPr>
            <a:r>
              <a:rPr lang="en-US" dirty="0"/>
              <a:t>Personal </a:t>
            </a:r>
            <a:r>
              <a:rPr lang="en-US" dirty="0" smtClean="0"/>
              <a:t>Action</a:t>
            </a:r>
            <a:endParaRPr lang="en-US" dirty="0"/>
          </a:p>
          <a:p>
            <a:pPr marL="914400" lvl="1" indent="-457200">
              <a:buFont typeface="+mj-lt"/>
              <a:buAutoNum type="arabicPeriod"/>
            </a:pPr>
            <a:r>
              <a:rPr lang="en-US" dirty="0" smtClean="0"/>
              <a:t>Education</a:t>
            </a:r>
            <a:endParaRPr lang="en-US" dirty="0"/>
          </a:p>
          <a:p>
            <a:pPr marL="914400" lvl="1" indent="-457200">
              <a:buFont typeface="+mj-lt"/>
              <a:buAutoNum type="arabicPeriod"/>
            </a:pPr>
            <a:r>
              <a:rPr lang="en-US" dirty="0" smtClean="0"/>
              <a:t>Policy</a:t>
            </a:r>
            <a:endParaRPr lang="en-US" dirty="0"/>
          </a:p>
          <a:p>
            <a:pPr marL="914400" lvl="1" indent="-457200">
              <a:buFont typeface="+mj-lt"/>
              <a:buAutoNum type="arabicPeriod"/>
            </a:pPr>
            <a:r>
              <a:rPr lang="en-US" dirty="0" smtClean="0"/>
              <a:t>Research</a:t>
            </a:r>
            <a:endParaRPr lang="en-US" dirty="0"/>
          </a:p>
          <a:p>
            <a:pPr marL="914400" lvl="1" indent="-457200">
              <a:buFont typeface="+mj-lt"/>
              <a:buAutoNum type="arabicPeriod"/>
            </a:pPr>
            <a:r>
              <a:rPr lang="en-US" dirty="0" smtClean="0"/>
              <a:t>Local Action</a:t>
            </a:r>
            <a:endParaRPr lang="en-US" dirty="0"/>
          </a:p>
        </p:txBody>
      </p:sp>
    </p:spTree>
    <p:extLst>
      <p:ext uri="{BB962C8B-B14F-4D97-AF65-F5344CB8AC3E}">
        <p14:creationId xmlns:p14="http://schemas.microsoft.com/office/powerpoint/2010/main" val="3617547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 </a:t>
            </a:r>
            <a:r>
              <a:rPr lang="en-US" dirty="0" smtClean="0"/>
              <a:t>Action Examples</a:t>
            </a:r>
            <a:endParaRPr lang="en-US" dirty="0"/>
          </a:p>
        </p:txBody>
      </p:sp>
      <p:sp>
        <p:nvSpPr>
          <p:cNvPr id="3" name="Content Placeholder 2"/>
          <p:cNvSpPr>
            <a:spLocks noGrp="1"/>
          </p:cNvSpPr>
          <p:nvPr>
            <p:ph idx="1"/>
          </p:nvPr>
        </p:nvSpPr>
        <p:spPr/>
        <p:txBody>
          <a:bodyPr/>
          <a:lstStyle/>
          <a:p>
            <a:r>
              <a:rPr lang="en-US" dirty="0" smtClean="0"/>
              <a:t>Some </a:t>
            </a:r>
            <a:r>
              <a:rPr lang="en-US" dirty="0"/>
              <a:t>easy actions:</a:t>
            </a:r>
          </a:p>
          <a:p>
            <a:pPr lvl="1"/>
            <a:r>
              <a:rPr lang="en-US" dirty="0"/>
              <a:t>Walk, bike, </a:t>
            </a:r>
            <a:r>
              <a:rPr lang="en-US" dirty="0" smtClean="0"/>
              <a:t>or </a:t>
            </a:r>
            <a:r>
              <a:rPr lang="en-US" dirty="0"/>
              <a:t>ride, don’t </a:t>
            </a:r>
            <a:r>
              <a:rPr lang="en-US" dirty="0" smtClean="0"/>
              <a:t>drive</a:t>
            </a:r>
            <a:endParaRPr lang="en-US" dirty="0"/>
          </a:p>
          <a:p>
            <a:pPr lvl="1"/>
            <a:r>
              <a:rPr lang="en-US" dirty="0" smtClean="0"/>
              <a:t>Support </a:t>
            </a:r>
            <a:r>
              <a:rPr lang="en-US" dirty="0"/>
              <a:t>sustainable </a:t>
            </a:r>
            <a:r>
              <a:rPr lang="en-US" dirty="0" smtClean="0"/>
              <a:t>policies</a:t>
            </a:r>
            <a:endParaRPr lang="en-US" dirty="0"/>
          </a:p>
          <a:p>
            <a:endParaRPr lang="en-US" dirty="0" smtClean="0"/>
          </a:p>
          <a:p>
            <a:r>
              <a:rPr lang="en-US" dirty="0" smtClean="0"/>
              <a:t>Actions requiring more effort:</a:t>
            </a:r>
          </a:p>
          <a:p>
            <a:pPr lvl="1"/>
            <a:r>
              <a:rPr lang="en-US" dirty="0" smtClean="0"/>
              <a:t>A </a:t>
            </a:r>
            <a:r>
              <a:rPr lang="en-US" dirty="0"/>
              <a:t>wide range of possible </a:t>
            </a:r>
            <a:r>
              <a:rPr lang="en-US" dirty="0" smtClean="0"/>
              <a:t>responses, including </a:t>
            </a:r>
            <a:r>
              <a:rPr lang="en-US" dirty="0"/>
              <a:t>self-sufficient </a:t>
            </a:r>
            <a:r>
              <a:rPr lang="en-US" dirty="0" smtClean="0"/>
              <a:t>farming</a:t>
            </a:r>
            <a:endParaRPr lang="en-US" dirty="0"/>
          </a:p>
        </p:txBody>
      </p:sp>
    </p:spTree>
    <p:extLst>
      <p:ext uri="{BB962C8B-B14F-4D97-AF65-F5344CB8AC3E}">
        <p14:creationId xmlns:p14="http://schemas.microsoft.com/office/powerpoint/2010/main" val="12756747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a:t>
            </a:r>
            <a:r>
              <a:rPr lang="en-US" dirty="0"/>
              <a:t>Examples</a:t>
            </a:r>
          </a:p>
        </p:txBody>
      </p:sp>
      <p:sp>
        <p:nvSpPr>
          <p:cNvPr id="3" name="Content Placeholder 2"/>
          <p:cNvSpPr>
            <a:spLocks noGrp="1"/>
          </p:cNvSpPr>
          <p:nvPr>
            <p:ph idx="1"/>
          </p:nvPr>
        </p:nvSpPr>
        <p:spPr/>
        <p:txBody>
          <a:bodyPr>
            <a:normAutofit/>
          </a:bodyPr>
          <a:lstStyle/>
          <a:p>
            <a:r>
              <a:rPr lang="en-US" dirty="0" smtClean="0"/>
              <a:t>Fuel </a:t>
            </a:r>
            <a:r>
              <a:rPr lang="en-US" dirty="0"/>
              <a:t>economy requirements </a:t>
            </a:r>
            <a:r>
              <a:rPr lang="en-US" dirty="0" smtClean="0"/>
              <a:t>and incentives</a:t>
            </a:r>
          </a:p>
          <a:p>
            <a:pPr lvl="1"/>
            <a:r>
              <a:rPr lang="en-US" dirty="0" smtClean="0"/>
              <a:t>e.g., 50% reduction in </a:t>
            </a:r>
            <a:r>
              <a:rPr lang="en-US" dirty="0"/>
              <a:t>CO</a:t>
            </a:r>
            <a:r>
              <a:rPr lang="en-US" baseline="-25000" dirty="0"/>
              <a:t>2</a:t>
            </a:r>
            <a:r>
              <a:rPr lang="en-US" dirty="0"/>
              <a:t> </a:t>
            </a:r>
            <a:r>
              <a:rPr lang="en-US" dirty="0" smtClean="0"/>
              <a:t>emissions by using renewable energy</a:t>
            </a:r>
            <a:endParaRPr lang="en-US" dirty="0"/>
          </a:p>
          <a:p>
            <a:r>
              <a:rPr lang="en-US" dirty="0" smtClean="0"/>
              <a:t>Higher </a:t>
            </a:r>
            <a:r>
              <a:rPr lang="en-US" dirty="0"/>
              <a:t>density development </a:t>
            </a:r>
            <a:endParaRPr lang="en-US" dirty="0" smtClean="0"/>
          </a:p>
          <a:p>
            <a:r>
              <a:rPr lang="en-US" dirty="0" smtClean="0"/>
              <a:t>Toxic </a:t>
            </a:r>
            <a:r>
              <a:rPr lang="en-US" dirty="0"/>
              <a:t>emissions and water use </a:t>
            </a:r>
            <a:r>
              <a:rPr lang="en-US" dirty="0" smtClean="0"/>
              <a:t>reporting and regulations</a:t>
            </a:r>
            <a:endParaRPr lang="en-US" dirty="0"/>
          </a:p>
          <a:p>
            <a:r>
              <a:rPr lang="en-US" dirty="0" smtClean="0"/>
              <a:t>Full </a:t>
            </a:r>
            <a:r>
              <a:rPr lang="en-US" dirty="0"/>
              <a:t>cost </a:t>
            </a:r>
            <a:r>
              <a:rPr lang="en-US" dirty="0" smtClean="0"/>
              <a:t>pricing for </a:t>
            </a:r>
            <a:r>
              <a:rPr lang="en-US" dirty="0"/>
              <a:t>water, energy, </a:t>
            </a:r>
            <a:r>
              <a:rPr lang="en-US" dirty="0" smtClean="0"/>
              <a:t>etc.</a:t>
            </a:r>
            <a:endParaRPr lang="en-US" dirty="0"/>
          </a:p>
          <a:p>
            <a:r>
              <a:rPr lang="en-US" dirty="0" smtClean="0"/>
              <a:t>Green building regulations </a:t>
            </a:r>
            <a:endParaRPr lang="en-US" dirty="0"/>
          </a:p>
        </p:txBody>
      </p:sp>
    </p:spTree>
    <p:extLst>
      <p:ext uri="{BB962C8B-B14F-4D97-AF65-F5344CB8AC3E}">
        <p14:creationId xmlns:p14="http://schemas.microsoft.com/office/powerpoint/2010/main" val="2397000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Examples</a:t>
            </a:r>
            <a:endParaRPr lang="en-US" dirty="0"/>
          </a:p>
        </p:txBody>
      </p:sp>
      <p:sp>
        <p:nvSpPr>
          <p:cNvPr id="3" name="Content Placeholder 2"/>
          <p:cNvSpPr>
            <a:spLocks noGrp="1"/>
          </p:cNvSpPr>
          <p:nvPr>
            <p:ph idx="1"/>
          </p:nvPr>
        </p:nvSpPr>
        <p:spPr/>
        <p:txBody>
          <a:bodyPr/>
          <a:lstStyle/>
          <a:p>
            <a:r>
              <a:rPr lang="en-US" dirty="0"/>
              <a:t>Alternative fuels and power </a:t>
            </a:r>
            <a:r>
              <a:rPr lang="en-US" dirty="0" smtClean="0"/>
              <a:t>generation (e.g., bio-fuels and renewable power)</a:t>
            </a:r>
            <a:endParaRPr lang="en-US" dirty="0"/>
          </a:p>
          <a:p>
            <a:r>
              <a:rPr lang="en-US" dirty="0"/>
              <a:t>Energy efficient </a:t>
            </a:r>
            <a:r>
              <a:rPr lang="en-US" dirty="0" smtClean="0"/>
              <a:t>buildings (e.g., new materials or energy monitoring and control)</a:t>
            </a:r>
            <a:endParaRPr lang="en-US" dirty="0"/>
          </a:p>
          <a:p>
            <a:r>
              <a:rPr lang="en-US" dirty="0" smtClean="0"/>
              <a:t>Re-use and recycling of goods (e.g., closed loop supply chain </a:t>
            </a:r>
            <a:r>
              <a:rPr lang="en-US" dirty="0" smtClean="0"/>
              <a:t>logistics)</a:t>
            </a:r>
            <a:endParaRPr lang="en-US" dirty="0" smtClean="0"/>
          </a:p>
          <a:p>
            <a:r>
              <a:rPr lang="en-US" dirty="0" smtClean="0"/>
              <a:t>Carbon sequestration</a:t>
            </a:r>
          </a:p>
          <a:p>
            <a:r>
              <a:rPr lang="en-US" dirty="0" smtClean="0"/>
              <a:t>New technology development (e.g., bio-materials, and information technology)</a:t>
            </a:r>
            <a:endParaRPr lang="en-US" dirty="0"/>
          </a:p>
        </p:txBody>
      </p:sp>
    </p:spTree>
    <p:extLst>
      <p:ext uri="{BB962C8B-B14F-4D97-AF65-F5344CB8AC3E}">
        <p14:creationId xmlns:p14="http://schemas.microsoft.com/office/powerpoint/2010/main" val="2045105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Learning Outcomes</a:t>
            </a:r>
          </a:p>
        </p:txBody>
      </p:sp>
      <p:sp>
        <p:nvSpPr>
          <p:cNvPr id="4099" name="Content Placeholder 2"/>
          <p:cNvSpPr>
            <a:spLocks noGrp="1"/>
          </p:cNvSpPr>
          <p:nvPr>
            <p:ph idx="1"/>
          </p:nvPr>
        </p:nvSpPr>
        <p:spPr/>
        <p:txBody>
          <a:bodyPr>
            <a:normAutofit/>
          </a:bodyPr>
          <a:lstStyle/>
          <a:p>
            <a:r>
              <a:rPr lang="en-US" altLang="en-US" sz="2400" dirty="0" smtClean="0"/>
              <a:t>Define sustainability, sustainable engineering, and </a:t>
            </a:r>
            <a:r>
              <a:rPr lang="en-US" sz="2400" dirty="0" smtClean="0"/>
              <a:t>sustainable design and manufacturing</a:t>
            </a:r>
            <a:endParaRPr lang="en-US" altLang="en-US" sz="2400" dirty="0" smtClean="0"/>
          </a:p>
          <a:p>
            <a:endParaRPr lang="en-US" altLang="en-US" sz="2400" dirty="0" smtClean="0"/>
          </a:p>
          <a:p>
            <a:r>
              <a:rPr lang="en-US" altLang="en-US" sz="2400" dirty="0" smtClean="0"/>
              <a:t>List the three pillars of sustainability</a:t>
            </a:r>
          </a:p>
          <a:p>
            <a:endParaRPr lang="en-US" altLang="en-US" sz="2400" dirty="0" smtClean="0"/>
          </a:p>
          <a:p>
            <a:r>
              <a:rPr lang="en-US" altLang="en-US" sz="2400" dirty="0" smtClean="0"/>
              <a:t>Give an example of ways that engineers can contribute to a sustainable future</a:t>
            </a:r>
          </a:p>
          <a:p>
            <a:endParaRPr lang="en-US" altLang="en-US" sz="2400" dirty="0" smtClean="0"/>
          </a:p>
          <a:p>
            <a:r>
              <a:rPr lang="en-US" altLang="en-US" sz="2400" dirty="0" smtClean="0"/>
              <a:t>Give examples of sustainability </a:t>
            </a:r>
            <a:r>
              <a:rPr lang="en-US" altLang="en-US" sz="2400" smtClean="0"/>
              <a:t>indicators/metrics for engineering </a:t>
            </a:r>
            <a:r>
              <a:rPr lang="en-US" altLang="en-US" sz="2400" dirty="0" smtClean="0"/>
              <a:t>decision making</a:t>
            </a:r>
          </a:p>
        </p:txBody>
      </p:sp>
    </p:spTree>
    <p:extLst>
      <p:ext uri="{BB962C8B-B14F-4D97-AF65-F5344CB8AC3E}">
        <p14:creationId xmlns:p14="http://schemas.microsoft.com/office/powerpoint/2010/main" val="819140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Think-Pair-Share</a:t>
            </a:r>
            <a:endParaRPr lang="en-US" dirty="0"/>
          </a:p>
        </p:txBody>
      </p:sp>
      <p:sp>
        <p:nvSpPr>
          <p:cNvPr id="3" name="Content Placeholder 2"/>
          <p:cNvSpPr>
            <a:spLocks noGrp="1"/>
          </p:cNvSpPr>
          <p:nvPr>
            <p:ph idx="1"/>
          </p:nvPr>
        </p:nvSpPr>
        <p:spPr/>
        <p:txBody>
          <a:bodyPr/>
          <a:lstStyle/>
          <a:p>
            <a:r>
              <a:rPr lang="en-US" altLang="en-US" dirty="0" smtClean="0"/>
              <a:t>What are the other ways that engineers can contribute to a sustainable future?</a:t>
            </a:r>
          </a:p>
        </p:txBody>
      </p:sp>
    </p:spTree>
    <p:extLst>
      <p:ext uri="{BB962C8B-B14F-4D97-AF65-F5344CB8AC3E}">
        <p14:creationId xmlns:p14="http://schemas.microsoft.com/office/powerpoint/2010/main" val="16645991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Think-Pair-Share</a:t>
            </a:r>
            <a:endParaRPr lang="en-US" dirty="0"/>
          </a:p>
        </p:txBody>
      </p:sp>
      <p:sp>
        <p:nvSpPr>
          <p:cNvPr id="3" name="Content Placeholder 2"/>
          <p:cNvSpPr>
            <a:spLocks noGrp="1"/>
          </p:cNvSpPr>
          <p:nvPr>
            <p:ph idx="1"/>
          </p:nvPr>
        </p:nvSpPr>
        <p:spPr/>
        <p:txBody>
          <a:bodyPr/>
          <a:lstStyle/>
          <a:p>
            <a:r>
              <a:rPr lang="en-US" altLang="en-US" dirty="0" smtClean="0"/>
              <a:t>Engineers </a:t>
            </a:r>
            <a:r>
              <a:rPr lang="en-US" altLang="en-US" dirty="0"/>
              <a:t>can contribute to a sustainable </a:t>
            </a:r>
            <a:r>
              <a:rPr lang="en-US" altLang="en-US" dirty="0" smtClean="0"/>
              <a:t>future… But, not if we keep designing things in the same old way.</a:t>
            </a:r>
          </a:p>
          <a:p>
            <a:r>
              <a:rPr lang="en-US" altLang="en-US" dirty="0" smtClean="0"/>
              <a:t>Engineers of the future need to think differently.</a:t>
            </a:r>
          </a:p>
          <a:p>
            <a:pPr lvl="1"/>
            <a:endParaRPr lang="en-US" dirty="0"/>
          </a:p>
        </p:txBody>
      </p:sp>
    </p:spTree>
    <p:extLst>
      <p:ext uri="{BB962C8B-B14F-4D97-AF65-F5344CB8AC3E}">
        <p14:creationId xmlns:p14="http://schemas.microsoft.com/office/powerpoint/2010/main" val="363882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Thought</a:t>
            </a:r>
            <a:endParaRPr lang="en-US" dirty="0"/>
          </a:p>
        </p:txBody>
      </p:sp>
      <p:sp>
        <p:nvSpPr>
          <p:cNvPr id="3" name="Content Placeholder 2"/>
          <p:cNvSpPr>
            <a:spLocks noGrp="1"/>
          </p:cNvSpPr>
          <p:nvPr>
            <p:ph sz="quarter" idx="1"/>
          </p:nvPr>
        </p:nvSpPr>
        <p:spPr/>
        <p:txBody>
          <a:bodyPr>
            <a:normAutofit/>
          </a:bodyPr>
          <a:lstStyle/>
          <a:p>
            <a:r>
              <a:rPr lang="en-US" dirty="0" smtClean="0"/>
              <a:t>Promoting sustainable engineering is not startlingly new, but does require some new perspectives</a:t>
            </a:r>
          </a:p>
          <a:p>
            <a:r>
              <a:rPr lang="en-US" dirty="0" smtClean="0"/>
              <a:t>Sustainable engineering decision making requires us to consider:</a:t>
            </a:r>
          </a:p>
          <a:p>
            <a:pPr lvl="1"/>
            <a:r>
              <a:rPr lang="en-US" dirty="0" smtClean="0"/>
              <a:t>Environmental issues</a:t>
            </a:r>
          </a:p>
          <a:p>
            <a:pPr lvl="1"/>
            <a:r>
              <a:rPr lang="en-US" dirty="0" smtClean="0"/>
              <a:t>Social issues</a:t>
            </a:r>
          </a:p>
          <a:p>
            <a:pPr lvl="1"/>
            <a:r>
              <a:rPr lang="en-US" dirty="0" smtClean="0"/>
              <a:t>Economic issues</a:t>
            </a:r>
          </a:p>
          <a:p>
            <a:r>
              <a:rPr lang="en-US" dirty="0" smtClean="0"/>
              <a:t>Life cycle perspective is essential</a:t>
            </a:r>
          </a:p>
          <a:p>
            <a:r>
              <a:rPr lang="en-US" dirty="0" smtClean="0"/>
              <a:t>Challenges should not lead to inaction</a:t>
            </a:r>
          </a:p>
          <a:p>
            <a:endParaRPr lang="en-US" dirty="0"/>
          </a:p>
        </p:txBody>
      </p:sp>
    </p:spTree>
    <p:extLst>
      <p:ext uri="{BB962C8B-B14F-4D97-AF65-F5344CB8AC3E}">
        <p14:creationId xmlns:p14="http://schemas.microsoft.com/office/powerpoint/2010/main" val="27140413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Content Placeholder 2"/>
          <p:cNvSpPr>
            <a:spLocks noGrp="1"/>
          </p:cNvSpPr>
          <p:nvPr>
            <p:ph idx="1"/>
          </p:nvPr>
        </p:nvSpPr>
        <p:spPr/>
        <p:txBody>
          <a:bodyPr>
            <a:normAutofit/>
          </a:bodyPr>
          <a:lstStyle/>
          <a:p>
            <a:r>
              <a:rPr lang="en-US" dirty="0" smtClean="0"/>
              <a:t>Center </a:t>
            </a:r>
            <a:r>
              <a:rPr lang="en-US" dirty="0"/>
              <a:t>for Sustainable </a:t>
            </a:r>
            <a:r>
              <a:rPr lang="en-US" dirty="0" smtClean="0"/>
              <a:t>Engineering</a:t>
            </a:r>
            <a:r>
              <a:rPr lang="en-US" smtClean="0"/>
              <a:t>: www.csengin.org</a:t>
            </a:r>
            <a:endParaRPr lang="en-US" dirty="0"/>
          </a:p>
          <a:p>
            <a:r>
              <a:rPr lang="en-US" dirty="0" smtClean="0"/>
              <a:t>Carnegie </a:t>
            </a:r>
            <a:r>
              <a:rPr lang="en-US" dirty="0"/>
              <a:t>Mellon Green Design </a:t>
            </a:r>
            <a:r>
              <a:rPr lang="en-US" dirty="0" smtClean="0"/>
              <a:t>Institute: www.gdi.ce.cmu.edu</a:t>
            </a:r>
            <a:endParaRPr lang="en-US" dirty="0"/>
          </a:p>
          <a:p>
            <a:r>
              <a:rPr lang="en-US" dirty="0" smtClean="0"/>
              <a:t>Input-Output </a:t>
            </a:r>
            <a:r>
              <a:rPr lang="en-US" dirty="0"/>
              <a:t>Life Cycle Assessment: website </a:t>
            </a:r>
            <a:r>
              <a:rPr lang="en-US" dirty="0" smtClean="0"/>
              <a:t>at www.eiolca.net</a:t>
            </a:r>
            <a:r>
              <a:rPr lang="en-US" dirty="0"/>
              <a:t>. </a:t>
            </a:r>
            <a:endParaRPr lang="en-US" dirty="0" smtClean="0"/>
          </a:p>
          <a:p>
            <a:r>
              <a:rPr lang="en-US" dirty="0" smtClean="0"/>
              <a:t>Book</a:t>
            </a:r>
            <a:r>
              <a:rPr lang="en-US" dirty="0"/>
              <a:t>: </a:t>
            </a:r>
            <a:r>
              <a:rPr lang="en-US" i="1" dirty="0"/>
              <a:t>Environmental Life </a:t>
            </a:r>
            <a:r>
              <a:rPr lang="en-US" i="1" dirty="0" smtClean="0"/>
              <a:t>Cycle Assessment </a:t>
            </a:r>
            <a:r>
              <a:rPr lang="en-US" i="1" dirty="0"/>
              <a:t>of Goods &amp; Services: An </a:t>
            </a:r>
            <a:r>
              <a:rPr lang="en-US" i="1" dirty="0" smtClean="0"/>
              <a:t>Input- Output </a:t>
            </a:r>
            <a:r>
              <a:rPr lang="en-US" i="1" dirty="0"/>
              <a:t>Approach</a:t>
            </a:r>
            <a:r>
              <a:rPr lang="en-US" dirty="0"/>
              <a:t>, 2006. (RFF Discount </a:t>
            </a:r>
            <a:r>
              <a:rPr lang="en-US" dirty="0" smtClean="0"/>
              <a:t>Code: EGX</a:t>
            </a:r>
            <a:r>
              <a:rPr lang="en-US" dirty="0"/>
              <a:t>)</a:t>
            </a:r>
          </a:p>
        </p:txBody>
      </p:sp>
    </p:spTree>
    <p:extLst>
      <p:ext uri="{BB962C8B-B14F-4D97-AF65-F5344CB8AC3E}">
        <p14:creationId xmlns:p14="http://schemas.microsoft.com/office/powerpoint/2010/main" val="2183792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sustainability?</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smtClean="0"/>
              <a:t>“Meet </a:t>
            </a:r>
            <a:r>
              <a:rPr lang="en-US" dirty="0"/>
              <a:t>the needs of the present </a:t>
            </a:r>
            <a:r>
              <a:rPr lang="en-US" dirty="0" smtClean="0"/>
              <a:t>without compromising the ability </a:t>
            </a:r>
            <a:r>
              <a:rPr lang="en-US" dirty="0"/>
              <a:t>to meet the needs of future generations.” </a:t>
            </a:r>
            <a:r>
              <a:rPr lang="en-US" dirty="0" err="1"/>
              <a:t>Brundtland</a:t>
            </a:r>
            <a:r>
              <a:rPr lang="en-US" dirty="0"/>
              <a:t> Commission (1987)</a:t>
            </a:r>
            <a:endParaRPr lang="en-US" dirty="0" smtClean="0"/>
          </a:p>
          <a:p>
            <a:pPr marL="0" indent="0">
              <a:buNone/>
            </a:pPr>
            <a:endParaRPr lang="en-US" dirty="0" smtClean="0"/>
          </a:p>
          <a:p>
            <a:pPr lvl="1"/>
            <a:r>
              <a:rPr lang="en-US" dirty="0" smtClean="0"/>
              <a:t>Reconciling </a:t>
            </a:r>
            <a:r>
              <a:rPr lang="en-US" dirty="0"/>
              <a:t>goals </a:t>
            </a:r>
            <a:r>
              <a:rPr lang="en-US" dirty="0" smtClean="0"/>
              <a:t>of </a:t>
            </a:r>
            <a:r>
              <a:rPr lang="en-US" dirty="0"/>
              <a:t>economic development with environmental protection.</a:t>
            </a:r>
            <a:endParaRPr lang="en-US" dirty="0" smtClean="0"/>
          </a:p>
          <a:p>
            <a:pPr lvl="1"/>
            <a:r>
              <a:rPr lang="en-US" dirty="0" smtClean="0"/>
              <a:t>Humans </a:t>
            </a:r>
            <a:r>
              <a:rPr lang="en-US" dirty="0"/>
              <a:t>are </a:t>
            </a:r>
            <a:r>
              <a:rPr lang="en-US" dirty="0" smtClean="0"/>
              <a:t>an integral </a:t>
            </a:r>
            <a:r>
              <a:rPr lang="en-US" dirty="0"/>
              <a:t>part of the natural world and nature must be preserved.</a:t>
            </a:r>
          </a:p>
          <a:p>
            <a:endParaRPr lang="en-US" dirty="0"/>
          </a:p>
          <a:p>
            <a:pPr marL="457200" lvl="1" indent="0">
              <a:buNone/>
            </a:pPr>
            <a:endParaRPr lang="en-US" dirty="0"/>
          </a:p>
        </p:txBody>
      </p:sp>
    </p:spTree>
    <p:extLst>
      <p:ext uri="{BB962C8B-B14F-4D97-AF65-F5344CB8AC3E}">
        <p14:creationId xmlns:p14="http://schemas.microsoft.com/office/powerpoint/2010/main" val="29862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Pillars of Sustainability</a:t>
            </a:r>
            <a:endParaRPr lang="en-US" dirty="0"/>
          </a:p>
        </p:txBody>
      </p:sp>
      <p:sp>
        <p:nvSpPr>
          <p:cNvPr id="7" name="Isosceles Triangle 6"/>
          <p:cNvSpPr/>
          <p:nvPr/>
        </p:nvSpPr>
        <p:spPr>
          <a:xfrm>
            <a:off x="537370" y="1800264"/>
            <a:ext cx="7451481" cy="1266092"/>
          </a:xfrm>
          <a:prstGeom prst="triangle">
            <a:avLst/>
          </a:prstGeom>
          <a:solidFill>
            <a:schemeClr val="accent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b"/>
          <a:lstStyle/>
          <a:p>
            <a:pPr algn="ctr"/>
            <a:r>
              <a:rPr lang="en-US" sz="3200" b="1" dirty="0"/>
              <a:t>Sustainability</a:t>
            </a:r>
          </a:p>
        </p:txBody>
      </p:sp>
      <p:sp>
        <p:nvSpPr>
          <p:cNvPr id="8" name="Rectangle 7"/>
          <p:cNvSpPr/>
          <p:nvPr/>
        </p:nvSpPr>
        <p:spPr>
          <a:xfrm>
            <a:off x="1192461" y="3066356"/>
            <a:ext cx="640080" cy="313885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algn="ctr"/>
            <a:r>
              <a:rPr lang="en-US" sz="2400" dirty="0" smtClean="0">
                <a:solidFill>
                  <a:schemeClr val="tx1"/>
                </a:solidFill>
              </a:rPr>
              <a:t>Economic </a:t>
            </a:r>
            <a:endParaRPr lang="en-US" sz="2400" dirty="0">
              <a:solidFill>
                <a:schemeClr val="tx1"/>
              </a:solidFill>
            </a:endParaRPr>
          </a:p>
        </p:txBody>
      </p:sp>
      <p:sp>
        <p:nvSpPr>
          <p:cNvPr id="13" name="Rectangle 12"/>
          <p:cNvSpPr/>
          <p:nvPr/>
        </p:nvSpPr>
        <p:spPr>
          <a:xfrm>
            <a:off x="3985421" y="3066356"/>
            <a:ext cx="640080" cy="312156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vert270" rtlCol="0" anchor="ctr"/>
          <a:lstStyle/>
          <a:p>
            <a:pPr algn="ctr"/>
            <a:r>
              <a:rPr lang="en-US" sz="2400" dirty="0" smtClean="0">
                <a:solidFill>
                  <a:schemeClr val="tx1"/>
                </a:solidFill>
              </a:rPr>
              <a:t>Environmental</a:t>
            </a:r>
            <a:endParaRPr lang="en-US" sz="2400" dirty="0">
              <a:solidFill>
                <a:schemeClr val="tx1"/>
              </a:solidFill>
            </a:endParaRPr>
          </a:p>
        </p:txBody>
      </p:sp>
      <p:sp>
        <p:nvSpPr>
          <p:cNvPr id="14" name="Rectangle 13"/>
          <p:cNvSpPr/>
          <p:nvPr/>
        </p:nvSpPr>
        <p:spPr>
          <a:xfrm>
            <a:off x="6631832" y="3070753"/>
            <a:ext cx="640080" cy="30861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vert270" rtlCol="0" anchor="ctr"/>
          <a:lstStyle/>
          <a:p>
            <a:pPr algn="ctr"/>
            <a:r>
              <a:rPr lang="en-US" sz="2400" dirty="0" smtClean="0">
                <a:solidFill>
                  <a:schemeClr val="tx1"/>
                </a:solidFill>
              </a:rPr>
              <a:t>Social</a:t>
            </a:r>
            <a:r>
              <a:rPr lang="en-US" dirty="0" smtClean="0">
                <a:solidFill>
                  <a:schemeClr val="tx1"/>
                </a:solidFill>
              </a:rPr>
              <a:t> </a:t>
            </a:r>
            <a:endParaRPr lang="en-US" dirty="0">
              <a:solidFill>
                <a:schemeClr val="tx1"/>
              </a:solidFill>
            </a:endParaRPr>
          </a:p>
        </p:txBody>
      </p:sp>
      <p:sp>
        <p:nvSpPr>
          <p:cNvPr id="16" name="Rectangle 15"/>
          <p:cNvSpPr/>
          <p:nvPr/>
        </p:nvSpPr>
        <p:spPr>
          <a:xfrm>
            <a:off x="1814073" y="4153531"/>
            <a:ext cx="2425066" cy="1200329"/>
          </a:xfrm>
          <a:prstGeom prst="rect">
            <a:avLst/>
          </a:prstGeom>
        </p:spPr>
        <p:txBody>
          <a:bodyPr wrap="square">
            <a:spAutoFit/>
          </a:bodyPr>
          <a:lstStyle/>
          <a:p>
            <a:pPr marL="91440" indent="-91440">
              <a:buFont typeface="Arial" panose="020B0604020202020204" pitchFamily="34" charset="0"/>
              <a:buChar char="•"/>
            </a:pPr>
            <a:r>
              <a:rPr lang="en-US" dirty="0" smtClean="0"/>
              <a:t>Effective investments</a:t>
            </a:r>
          </a:p>
          <a:p>
            <a:pPr marL="91440" indent="-91440">
              <a:buFont typeface="Arial" panose="020B0604020202020204" pitchFamily="34" charset="0"/>
              <a:buChar char="•"/>
            </a:pPr>
            <a:r>
              <a:rPr lang="en-US" dirty="0" smtClean="0"/>
              <a:t>Essential finance</a:t>
            </a:r>
          </a:p>
          <a:p>
            <a:pPr marL="91440" indent="-91440">
              <a:buFont typeface="Arial" panose="020B0604020202020204" pitchFamily="34" charset="0"/>
              <a:buChar char="•"/>
            </a:pPr>
            <a:r>
              <a:rPr lang="en-US" dirty="0" smtClean="0"/>
              <a:t>Job creation competitiveness</a:t>
            </a:r>
            <a:endParaRPr lang="en-US" dirty="0"/>
          </a:p>
        </p:txBody>
      </p:sp>
      <p:sp>
        <p:nvSpPr>
          <p:cNvPr id="17" name="Rectangle 16"/>
          <p:cNvSpPr/>
          <p:nvPr/>
        </p:nvSpPr>
        <p:spPr>
          <a:xfrm>
            <a:off x="4625501" y="4399752"/>
            <a:ext cx="2425066" cy="646331"/>
          </a:xfrm>
          <a:prstGeom prst="rect">
            <a:avLst/>
          </a:prstGeom>
        </p:spPr>
        <p:txBody>
          <a:bodyPr wrap="square">
            <a:spAutoFit/>
          </a:bodyPr>
          <a:lstStyle/>
          <a:p>
            <a:pPr marL="91440" indent="-91440">
              <a:buFont typeface="Arial" panose="020B0604020202020204" pitchFamily="34" charset="0"/>
              <a:buChar char="•"/>
            </a:pPr>
            <a:r>
              <a:rPr lang="en-US" dirty="0" smtClean="0"/>
              <a:t>Natural systems</a:t>
            </a:r>
          </a:p>
          <a:p>
            <a:pPr marL="91440" indent="-91440">
              <a:buFont typeface="Arial" panose="020B0604020202020204" pitchFamily="34" charset="0"/>
              <a:buChar char="•"/>
            </a:pPr>
            <a:r>
              <a:rPr lang="en-US" dirty="0" smtClean="0"/>
              <a:t>Public health</a:t>
            </a:r>
            <a:endParaRPr lang="en-US" dirty="0"/>
          </a:p>
        </p:txBody>
      </p:sp>
      <p:sp>
        <p:nvSpPr>
          <p:cNvPr id="18" name="Rectangle 17"/>
          <p:cNvSpPr/>
          <p:nvPr/>
        </p:nvSpPr>
        <p:spPr>
          <a:xfrm>
            <a:off x="7271913" y="4091974"/>
            <a:ext cx="1784986" cy="1323439"/>
          </a:xfrm>
          <a:prstGeom prst="rect">
            <a:avLst/>
          </a:prstGeom>
        </p:spPr>
        <p:txBody>
          <a:bodyPr wrap="square">
            <a:spAutoFit/>
          </a:bodyPr>
          <a:lstStyle/>
          <a:p>
            <a:pPr marL="91440" indent="-91440">
              <a:buFont typeface="Arial" panose="020B0604020202020204" pitchFamily="34" charset="0"/>
              <a:buChar char="•"/>
            </a:pPr>
            <a:r>
              <a:rPr lang="en-US" sz="2000" dirty="0" smtClean="0"/>
              <a:t>Equity, justice</a:t>
            </a:r>
          </a:p>
          <a:p>
            <a:pPr marL="91440" indent="-91440">
              <a:buFont typeface="Arial" panose="020B0604020202020204" pitchFamily="34" charset="0"/>
              <a:buChar char="•"/>
            </a:pPr>
            <a:r>
              <a:rPr lang="en-US" sz="2000" dirty="0" smtClean="0"/>
              <a:t>Security</a:t>
            </a:r>
          </a:p>
          <a:p>
            <a:pPr marL="91440" indent="-91440">
              <a:buFont typeface="Arial" panose="020B0604020202020204" pitchFamily="34" charset="0"/>
              <a:buChar char="•"/>
            </a:pPr>
            <a:r>
              <a:rPr lang="en-US" sz="2000" dirty="0" smtClean="0"/>
              <a:t>Employment</a:t>
            </a:r>
          </a:p>
          <a:p>
            <a:pPr marL="91440" indent="-91440">
              <a:buFont typeface="Arial" panose="020B0604020202020204" pitchFamily="34" charset="0"/>
              <a:buChar char="•"/>
            </a:pPr>
            <a:r>
              <a:rPr lang="en-US" sz="2000" dirty="0" smtClean="0"/>
              <a:t>Participation</a:t>
            </a:r>
            <a:endParaRPr lang="en-US" sz="2000" dirty="0"/>
          </a:p>
        </p:txBody>
      </p:sp>
      <p:sp>
        <p:nvSpPr>
          <p:cNvPr id="21" name="Rectangle 20"/>
          <p:cNvSpPr/>
          <p:nvPr/>
        </p:nvSpPr>
        <p:spPr>
          <a:xfrm>
            <a:off x="537370" y="5953125"/>
            <a:ext cx="7451481" cy="371475"/>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3433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b="4564"/>
          <a:stretch/>
        </p:blipFill>
        <p:spPr>
          <a:xfrm>
            <a:off x="2635062" y="2195793"/>
            <a:ext cx="6400800" cy="4581525"/>
          </a:xfrm>
          <a:prstGeom prst="rect">
            <a:avLst/>
          </a:prstGeom>
        </p:spPr>
      </p:pic>
      <p:sp>
        <p:nvSpPr>
          <p:cNvPr id="2" name="Title 1"/>
          <p:cNvSpPr>
            <a:spLocks noGrp="1"/>
          </p:cNvSpPr>
          <p:nvPr>
            <p:ph type="title"/>
          </p:nvPr>
        </p:nvSpPr>
        <p:spPr/>
        <p:txBody>
          <a:bodyPr/>
          <a:lstStyle/>
          <a:p>
            <a:r>
              <a:rPr lang="en-US" dirty="0" smtClean="0"/>
              <a:t>Life Cycle Thinking</a:t>
            </a:r>
            <a:endParaRPr lang="en-US" dirty="0"/>
          </a:p>
        </p:txBody>
      </p:sp>
      <p:sp>
        <p:nvSpPr>
          <p:cNvPr id="5" name="Content Placeholder 4"/>
          <p:cNvSpPr>
            <a:spLocks noGrp="1"/>
          </p:cNvSpPr>
          <p:nvPr>
            <p:ph idx="1"/>
          </p:nvPr>
        </p:nvSpPr>
        <p:spPr/>
        <p:txBody>
          <a:bodyPr>
            <a:normAutofit/>
          </a:bodyPr>
          <a:lstStyle/>
          <a:p>
            <a:r>
              <a:rPr lang="en-US" dirty="0" smtClean="0"/>
              <a:t>Take account of impacts and effects of products through “cradle to grave” </a:t>
            </a:r>
          </a:p>
          <a:p>
            <a:endParaRPr lang="en-US" dirty="0"/>
          </a:p>
        </p:txBody>
      </p:sp>
      <p:sp>
        <p:nvSpPr>
          <p:cNvPr id="3" name="Rectangle 2"/>
          <p:cNvSpPr/>
          <p:nvPr/>
        </p:nvSpPr>
        <p:spPr>
          <a:xfrm>
            <a:off x="5877015" y="6488668"/>
            <a:ext cx="3266985" cy="369332"/>
          </a:xfrm>
          <a:prstGeom prst="rect">
            <a:avLst/>
          </a:prstGeom>
        </p:spPr>
        <p:txBody>
          <a:bodyPr wrap="none">
            <a:spAutoFit/>
          </a:bodyPr>
          <a:lstStyle/>
          <a:p>
            <a:r>
              <a:rPr lang="en-US" dirty="0"/>
              <a:t>Adapted from U.S. Forest Service</a:t>
            </a:r>
          </a:p>
        </p:txBody>
      </p:sp>
      <p:sp>
        <p:nvSpPr>
          <p:cNvPr id="4" name="Rectangle 3"/>
          <p:cNvSpPr/>
          <p:nvPr/>
        </p:nvSpPr>
        <p:spPr>
          <a:xfrm>
            <a:off x="0" y="6223965"/>
            <a:ext cx="4572000" cy="646331"/>
          </a:xfrm>
          <a:prstGeom prst="rect">
            <a:avLst/>
          </a:prstGeom>
        </p:spPr>
        <p:txBody>
          <a:bodyPr>
            <a:spAutoFit/>
          </a:bodyPr>
          <a:lstStyle/>
          <a:p>
            <a:r>
              <a:rPr lang="en-US" dirty="0"/>
              <a:t>https://mhmarlia.files.wordpress.com/2013/07/presentation13.jpg</a:t>
            </a:r>
          </a:p>
        </p:txBody>
      </p:sp>
    </p:spTree>
    <p:extLst>
      <p:ext uri="{BB962C8B-B14F-4D97-AF65-F5344CB8AC3E}">
        <p14:creationId xmlns:p14="http://schemas.microsoft.com/office/powerpoint/2010/main" val="38374438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Sustainable Life Cycle Thinking</a:t>
            </a:r>
            <a:endParaRPr lang="en-US" dirty="0"/>
          </a:p>
        </p:txBody>
      </p:sp>
      <p:sp>
        <p:nvSpPr>
          <p:cNvPr id="5" name="Content Placeholder 4"/>
          <p:cNvSpPr>
            <a:spLocks noGrp="1"/>
          </p:cNvSpPr>
          <p:nvPr>
            <p:ph idx="1"/>
          </p:nvPr>
        </p:nvSpPr>
        <p:spPr/>
        <p:txBody>
          <a:bodyPr>
            <a:normAutofit/>
          </a:bodyPr>
          <a:lstStyle/>
          <a:p>
            <a:r>
              <a:rPr lang="en-US" dirty="0" smtClean="0"/>
              <a:t>Planet</a:t>
            </a:r>
          </a:p>
          <a:p>
            <a:pPr lvl="1"/>
            <a:r>
              <a:rPr lang="en-US" dirty="0" smtClean="0"/>
              <a:t>Ecosystems</a:t>
            </a:r>
            <a:r>
              <a:rPr lang="en-US" dirty="0"/>
              <a:t>, natural </a:t>
            </a:r>
            <a:r>
              <a:rPr lang="en-US" dirty="0" smtClean="0"/>
              <a:t>resources, </a:t>
            </a:r>
            <a:r>
              <a:rPr lang="en-US" dirty="0"/>
              <a:t>and biodiversity</a:t>
            </a:r>
          </a:p>
          <a:p>
            <a:pPr lvl="1"/>
            <a:r>
              <a:rPr lang="en-US" dirty="0" smtClean="0"/>
              <a:t>Environmental considerations, </a:t>
            </a:r>
            <a:r>
              <a:rPr lang="en-US" dirty="0"/>
              <a:t>such as minimum energy consumption</a:t>
            </a:r>
            <a:r>
              <a:rPr lang="en-US" dirty="0" smtClean="0"/>
              <a:t>, recycling, </a:t>
            </a:r>
            <a:r>
              <a:rPr lang="en-US" dirty="0"/>
              <a:t>and environment protection</a:t>
            </a:r>
          </a:p>
          <a:p>
            <a:r>
              <a:rPr lang="en-US" dirty="0" smtClean="0"/>
              <a:t>People</a:t>
            </a:r>
          </a:p>
          <a:p>
            <a:pPr lvl="1"/>
            <a:r>
              <a:rPr lang="en-US" dirty="0" smtClean="0"/>
              <a:t>Health</a:t>
            </a:r>
            <a:r>
              <a:rPr lang="en-US" dirty="0"/>
              <a:t>, </a:t>
            </a:r>
            <a:r>
              <a:rPr lang="en-US" dirty="0" smtClean="0"/>
              <a:t>education, </a:t>
            </a:r>
            <a:r>
              <a:rPr lang="en-US" dirty="0"/>
              <a:t>and happiness</a:t>
            </a:r>
          </a:p>
          <a:p>
            <a:pPr lvl="1"/>
            <a:r>
              <a:rPr lang="en-US" dirty="0" smtClean="0"/>
              <a:t>Improving </a:t>
            </a:r>
            <a:r>
              <a:rPr lang="en-US" dirty="0"/>
              <a:t>the quality of human life</a:t>
            </a:r>
          </a:p>
          <a:p>
            <a:r>
              <a:rPr lang="en-US" dirty="0" smtClean="0"/>
              <a:t>Prosperity </a:t>
            </a:r>
          </a:p>
          <a:p>
            <a:pPr lvl="1"/>
            <a:r>
              <a:rPr lang="en-US" dirty="0" smtClean="0"/>
              <a:t>Financial </a:t>
            </a:r>
            <a:r>
              <a:rPr lang="en-US" dirty="0"/>
              <a:t>wealth, </a:t>
            </a:r>
            <a:r>
              <a:rPr lang="en-US" dirty="0" smtClean="0"/>
              <a:t>institutions, </a:t>
            </a:r>
            <a:r>
              <a:rPr lang="en-US" dirty="0"/>
              <a:t>and built environment</a:t>
            </a:r>
          </a:p>
          <a:p>
            <a:pPr lvl="1"/>
            <a:r>
              <a:rPr lang="en-US" dirty="0" smtClean="0"/>
              <a:t>Encouraging </a:t>
            </a:r>
            <a:r>
              <a:rPr lang="en-US" dirty="0"/>
              <a:t>the vitality of societal economy</a:t>
            </a:r>
          </a:p>
        </p:txBody>
      </p:sp>
    </p:spTree>
    <p:extLst>
      <p:ext uri="{BB962C8B-B14F-4D97-AF65-F5344CB8AC3E}">
        <p14:creationId xmlns:p14="http://schemas.microsoft.com/office/powerpoint/2010/main" val="24905906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 Metrics</a:t>
            </a:r>
            <a:endParaRPr lang="en-US" dirty="0"/>
          </a:p>
        </p:txBody>
      </p:sp>
      <p:sp>
        <p:nvSpPr>
          <p:cNvPr id="3" name="Content Placeholder 2"/>
          <p:cNvSpPr>
            <a:spLocks noGrp="1"/>
          </p:cNvSpPr>
          <p:nvPr>
            <p:ph idx="1"/>
          </p:nvPr>
        </p:nvSpPr>
        <p:spPr/>
        <p:txBody>
          <a:bodyPr/>
          <a:lstStyle/>
          <a:p>
            <a:r>
              <a:rPr lang="en-US" dirty="0" smtClean="0"/>
              <a:t>Environmental: greenhouse gas emissions, primary energy use, land disruption, …</a:t>
            </a:r>
          </a:p>
          <a:p>
            <a:endParaRPr lang="en-US" dirty="0" smtClean="0"/>
          </a:p>
          <a:p>
            <a:r>
              <a:rPr lang="en-US" dirty="0" smtClean="0"/>
              <a:t>Social: employment rate, health risks, income level, government revenue, …</a:t>
            </a:r>
          </a:p>
          <a:p>
            <a:endParaRPr lang="en-US" dirty="0"/>
          </a:p>
          <a:p>
            <a:r>
              <a:rPr lang="en-US" dirty="0" smtClean="0"/>
              <a:t>Economic</a:t>
            </a:r>
            <a:r>
              <a:rPr lang="en-US" dirty="0"/>
              <a:t>: profits, export potential, import penetration</a:t>
            </a:r>
          </a:p>
          <a:p>
            <a:endParaRPr lang="en-US" dirty="0"/>
          </a:p>
        </p:txBody>
      </p:sp>
    </p:spTree>
    <p:extLst>
      <p:ext uri="{BB962C8B-B14F-4D97-AF65-F5344CB8AC3E}">
        <p14:creationId xmlns:p14="http://schemas.microsoft.com/office/powerpoint/2010/main" val="1047813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jpeg;base64,/9j/4AAQSkZJRgABAQAAAQABAAD/2wCEAAkGBxQPDxAPEA8PDw0PEBUQFRQVDxcWGRgUFhQcFhYXFxodHSogGBwlHhUYITEjJSkrLi4uGh8zOD8sNygtLisBCgoKBQUFDgUFDisZExkrKysrKysrKysrKysrKysrKysrKysrKysrKysrKysrKysrKysrKysrKysrKysrKysrK//AABEIAHoBnQMBIgACEQEDEQH/xAAcAAEAAgMBAQEAAAAAAAAAAAAABwgBBQYEAwL/xABQEAABAwIBBQsFDAgFAwUAAAABAAIDBBEFBgcSITEIEyI1QVFhcXSBsxQVc5GyFyMyM0JSVWJygpKhFjRTk6KxwdIkQ5TT4YOj8CVjZMPR/8QAFAEBAAAAAAAAAAAAAAAAAAAAAP/EABQRAQAAAAAAAAAAAAAAAAAAAAD/2gAMAwEAAhEDEQA/AJxREQEREBEXPZwMc834ZV1QNpGRFsfpX8CP1OcD1AoOMyHy+8qygxOjdJeCV1qYEi2lTjQfo8+mAX/dUqKlmA4q+iqoKuL4ynlbIBe17HW09BFwegq5WG1rKiGKeI6UU0bZWH6rhcfzQelERAREQEREBF4cRwxs9iZaiIgWvFUPj/IGxPWFHGXeTGKU8L6nDcWrpxGC90EjwXlo1kxua0aRHzSLnkJOohKqKovui4p9JVP4/wDhPdFxT6Sqvx/8ILdIqi+6Lin0lVfj/wCE90XFPpKp/H/wgt0iqvhmd7FYHAmqbUNHyJYWOB7wA7+JShkbnupqpzYa6MUUx1CQO0oSeknXH33GrWQglhF+WPDgHNILSLgg3BB2Ec6/SAiIgIi0WLZMio03NrMRpnvN9KGseAD0MddgHQAg3qKu2cePGMFe1xxWrno5XFscolcLOtfQeL6nW1jXYgHpA4r9P8T+k6z985Bb5FW7N1LjGNTuYzFauGmhAMsplcbX+C1ovwnGx6AATzAznhWTAgDdOsxGpe0g6UtbJrIN9bWFrSOgjrug3yIiAiL41dOJWOjLntDha7JHMcOpzSCO4oPsij/KTIascxz8PxvEYZRrEc1QXxnV8EOADmdZ0lBWJZYYvTTSU89fXRTxOLHsdMbgjvsRzEaiNYQW1RVRwDKbGK+pipKfEKx80rrAb+4AAC7nOPIAASepTvgGQ88bWmsxnEqqW2trKh0UfULcM9ekOpB26L500IjY1gLyGiwLnue49bnEknpK+iAi1eKYKKi5FTWQOIteGpcy3SGm7b9yh7OZQ4vhLfKYcWq6igLg0kus+MnUA+wsQdmkLa9VhquE6oqh+6Fif0lV/vSgzh4n9JVX7xBbxFUiPOVijdmI1Hfou/mF7KfO3izCP8dpAcjqeE379C/5oLVoq54Xn3ro3DyiClqGctmuid+IEtH4VKGR2dahxJzYi51JVO1CKawDjzMf8F22wBsTzIO8REQEREBERBhQlukMcsykw9p1uJqpBfkF2R9xJkP3QpuVRc52OeX4tVzg3jbJvMevVvcXABHQSC77yDllYzc95ReUUElC915aJ9235YZCSOuztIdALVXNddmryi83YrTzOdowSnyeU8m9yEC55g1wa77qC2qLCygIiICIiAiIgpnlfEGYlXsaA1jK2oaANgAlcAAvdm3w6Oqxaip52CSCSUhzCSAQGOcAba7XAXky140xHt1R4zltc0fHmH+ld4bkFnqbJmjibox0NIxvMKaMf01rw4pkFh1UCJcPpbn5TIxG78TLH810iIIBy4zIPha6fDHvnYNZp3kb4By727UH/ZIB1bSVDkkZaS1wLXNJBBFiCNRBHIVeFQ9nyyAbNC/FaZgbUQjSqGjVvkQ2yfaaNZPK2/MEHG5os5T8PlZRVchdh0h0WlxuYHHY4H9nzjk2jlBsk03FxrBVHVZrMTlMa3DfJ5HaU9A4Qkk6zEReInqAcz7iCSUREBERBHWftgOCSkgEtnhI6Dp2/kT61WFWgz88Rzemh8QKr6Cxe5waPNdSbazXOF+gQxW/mVLCijc4cVVPb3+DEpXQEREBERAVa90PC1uMMLQAZKKJzjznTkbc9zQO5WUVb90XxvD2GPxZUGNzq0HF5bjZQyEde+xD+pVkVW/c58bzdgk8aJWQQEREBcvnOjDsFxEEAjyV57xrH5gLqFzOcvibEeySfyQVCUr5gMCpqyorPKqaKoEUUZYJGB4Bc51+CdR2DaooU0bmn4/EPRRe05BNsWDU7BotpadreYQMA9QC1OL5B4dVgiagprn5TIxG/wDEyx/NdIiCvOcDMxJSNfU4c59TA0FzoXa5Wjbdth74Oi1+tRGrxKAM++Qbad3nSlYGwyvtUMGxsjjwZAOQOOo9NvnIPpmhzpvZJHh2ISF8LyGQzuPCY7Y1khPwmHYHHWDt1fBntUcVqMzWU7sRwtm+u0qmld5NITtcGgGN557tIBJ2lrkHdoiICIiDm84uOeb8Lq6kG0giMcfpJOAwjqLr9xVQQNdhrU47pHHP1TD2nnqpB644v/s/JR7mmwPy7GKWMi8ULvKZPsxcIA9Bdot70Gyzo5C+a4MNla2wlpmxT25Klo03EnpDrD0ZUeq3Oc7J3zlhdTAG6UzG7/Dq177GCQBzFw0mfeKqMgtpmpyi844VTyudpTxDyeXXc6cYA0j0ubou+8uvVc9z3lF5PXyUL3e9VrLs5hNGC4dV26Q6SGqxiAiIgIiICIiCm2WvGmI9uqPGctrmj48w/wBK7w3LVZa8aYj26o8Zy2uaPjzD/Su8NyC2iIiAvzIwOBa4AtcCCDsIOogr9IgpplhhHkOIVdIPgwTva3Xf3u92X6dEtXf7nKsLMTnhvwJqRziPrMkZon1Of61oM9dvP9dbng9fk0d1udzvAXYvI6xtHRyEnrfG0fz/ACQWSREQEREEeZ+eI5vTQ+IFV9Wgz88Rzemh8QKr6Cxm5w4qqe3v8GJSuoo3OHFVT29/gxKV0BERAREQFW/dF8bw9hj8WVWQVb90XxvD2GPxZUDc58bzdgk8aJWQVb9znxvN2CTxolZBAREQFzWcribEeyS+yulXNZyeJsR7JL7KCoKmjc0/rGIeii9pyhdTRuaf1jEPRRe05BPaIiAvBjuFsrKWelkHvc8Toz0aQsCOkGxHUveiCkNTCY3vjeLPjcWOHM5psR6wu0zZZY+avKtdt/3r+DT/AL1z+WdvOeIW+D5dUW6t+dZenJHJd+I79vd/edC9h8/St7KC4KIiAsLK5fOZjnkGE1c4NpTHvMZG3fJeA0j7Ny77qCtGcXHPOGKVdSHaURlMcZBuN6j4DCOsN0utxUs7nDA9CCqr3DhTPFPGbfIZwnkdBc4D7igNrSSAASSbADnVx8isFGH4dSUlgHQwt07csjuFIfxOcg3aqdnbye834tUMa20E58pi5tGQkkDms4OHUArYqKt0Hk95Rh7K1jby0T+Fb9jIQ13XZ2gegaSCvWHVr6eaKeI6MsMjZWHmcxwcPzCuVgGKsraWCrj+LqImyAX2XGtp6Qbg9IVLFP8AudMot8p58Oe7hwO3+IE/5TzZ4HQH6/8AqIJkWFlEGFlEQEREFNsteNMR7dUeM5bXNHx5h/pXeG5arLXjTEe3VHjOW1zR8eYf6V3huQW0WFlEGFhzgASTYAXJ5gv0oaz05yGRxS4ZRSB88gMdRI03EbNjoweV52HmFxt2BDmWuLiuxGsqgbsmncWejB0Y/wCENU1bnbJ8w0c9c8EGreGR3/ZxXBcOtxI+4FFebjIKXGKjY6OhicN+mt36DOd5Hqvc8gNq6GkZBFHDEwRxRMDGNGwNaLAIPsiyiDCyiII8z8cRzemh8QKr6tBn54jm9ND4gVX0FjNzhxVU9vf4MSlZRTucOKqnt7/BiUroMIsogLCyiDCrhui+N4ewx+LKrIKt+6L43h7DH4sqBuc+N5uwSeNErIKt+5z43m7BJ40SsggwiyiDC5zORxNiXY5fZK6Rc3nH4nxLscvsFBUBTRuafj8Q9FF7TlC6mjc0/H4h6KL2nIJ6RZRBhazKbGmYfRz1kpGhBGXWvbSdsYwdLnEDvXqxPEoqWJ09RKyGFgu573WA5h0k7ABrKrRnXziuxeUQwaTMOhddgOoyP2b48cm02HJck6zYBwNRMZHukedJ73F7jzucbk+sqx2YHJ402GvqpG2krpA8XH+Sy7Y/WS93U4KKc1ub6TFpxJK1zMNid74/WNMj/KYeUnlI2DpIvaSGJrGtYxoaxjQ1rQLANAsAByABB+0REBQVukccu6kw9p+CDVSDpN44vy3z1hTqSqe5wMc84YnV1QN43ylsevVvTOAwjmuGg9ZKDOb007cTpZKyVsNLDJvz3OuRePhMbYA3u4NHVdWR91DCvpGL8En9qgLJHNfW4pTeVwGnZCXuYN9kc0u0bXIAadV7jrBW79wnEv2tD++k/wBtBMPuoYT9Ixfgk/tXnxHOHg9RDLTy18Topo3RPGhJra5pafk8xUT+4RiP7Wg/fSf7SwcxOJftaD99J/toI0rIgySRjXtlYx7mteAQHgGwcL67Hb3re5vsoThuJU1Ve0TX6EvTE/gv67A6Q6WhevLTN3V4RHHNU7y6KV5jDonl1nW0gDdotcA26iuRQXiaQQCDcHWCsrg8y2UXl2ExNe689GfJn85DR727vYWi/KWld4gIiICIiCm2WvGmI9uqPGctrmj48w/0rvDctTlrxpiPbqjxnLbZo+PMP9K7w3ILaLjcqMUxalY6SmoaOtY0X4Ekgkt6IjhdTXEnmXZIgqvlTnTxKsD4Xy+SR3LXRwMMZ1HWHOJL+gi4HOFo8h6Wkmr4IsRkkjpHu0S5pAGlfgh7vksJ1EjZfk2idc7ubVuIxurKRjW4jGLuaBbf2gfBP/uAbHcuw8hFbXtLSQQQ4GxBFiDygoLsYdQRU0TIII2RQxjRaxosAP8Azl5V6VDmZDOJv7W4XWP9/jbankcdcjAPi3fWaBqPKOka5jQEREBERBHmfniOb00PiBVfVoM/PEc3pofECq+gsZucOKqnt7/BiUrKKdzhxVU9vf4MSldAREQEREBVv3RfG8PYY/FlVkFW7dF8bxdhj8WVBnc58bzdgk8aJWQVb9znxvN2CTxolZBAREQFzmcbifEuxzewV0a5zONxPiXY5vYKCn6mjc0/rGIeii9pyhdTRuaf1jEPRRe05BMGUsddotdh0lGJBfSZUxSFruaz2OBby7Qb9CjXGco8p4tJvm2nHIHwQ773gb478wplRBV/Ecmcfxd4dUwVkpB1b8WxMbzkMcWtb3BdlkhmJDXNkxOYPA17xCSAftyaj3NA61NyIPhRUjII2RRRsiijbotY1oDQOYAL7oiAiIg5POnjnkGEVcwNpXs3iPXY6cvBuOkAud91VKjYXENaC5zjYAC5JOoADlKmjdIY5pS0mHtOqNpqZB9Z12R94Af+ILjczWB+W4zThwvFTXq3/wDTI0P+4Waua6CyeSODCgoKWjFrwQta4jYZDwpHd7i4963CIgIiIOczhZP+csNqaUAGVzNOLolZwma+S5GiehxVQHNIJBFiNRHSrxKrOenJzyDFpXNbaCs/xTNtgXE742/Q+5tyBzUHszD5ReSYoKd7rQ17d5PNvrbmI+suYPtqzSpBTzuje2Rji2SNwe1w2hzTcEdRCuPkjjjcQoKasbb36IFwHyZBwZG9zgQg3CIiAiIgprlpxpiPbqjxnLbZo+PMP9K7w3LVZa8aYj26o8Zy2uaPjzD/AErvDcgtoiIgKCs+ub/RLsWpI9TjeqY0bCf88Dp2Oty2d84qdV+JYg9rmOaHMcC1zSLggixBHKEFIoZXMc17HOY9jg5rmkghwNwQRrBB5VaHNPnAbi1PvUxDcRgaN8bqG+N2b60eq4GwnmIUKZ18hjhFXeNrjh9QS6F23RPyonHnbyE7RbaQbcpgmLS0VRFVU79CeF2k0/kQRygi4I5iguqi5rILLCLF6RtRHwJW2ZNFfXG+35tO0HlHSCB0qAiIgj7Pu2+BVHRLCT+9A/qquq3+cfCzWYRXQNGk90DntHO+O0jQOssAVQEFjNzhxVU9vf4MSldQtua8RBhrqU6nMkZOOkPboO9W9t/EFNKAiIgIiICrbuieOIuwx+JIrJKr+fevE2NytbrFPDFAT06O+H1GS3cUGw3OfG83YJPGiVkFB25rwo/46tI4PApmHp+MkHh+tTigIiIC53OLxPiXYpvYK6Jc7nF4nxLsU3sFBT5TRuaf1jEPRRe05Qupo3NPx+Ieii9pyCe0REBERAREQFgm2s6gFlcfnZx3yDCKqQO0ZZm+TR67HTl4JI6Q3Td91BWrLvG/OGJVdXe7JJSGeiZwI/4WhTPudMD3qiqK5w4VVLvbPRxXBI63ucPuBV6Vz8l8JbQ0VNSNtaCFrCRyuA4bu9xJ70G0REQEREBRvn2yc8sws1DW3noHb8NWvejqlHVazvuKSF+Jomva5jwHMe0tcDsIIsQe5BR9Tjucsov1nDXu/wDlRfk2Vo/gNvtFRRllgZw7EKqjOsQykNPPG4aUZPSWubfpX5yRxt2H19NWNud4kDnAbXRngyNHW0uHeguWi+dPM2RjZGODo3tD2uGwtcLgjoIK+iAiIgptlrxpiPbqjxnLa5o+PMP9K7w3LT5YSB2JV7gbtdW1DgegzOIW1zUzNZjeHue4Nbv+jc87mlrR3kgd6C26IiAiIg1OU+T8OJUstJUNvHINRHwmPHwXtPI4H+oOolVNyvyamwurfSzjW3hMeBwZGE8F7eg22chBHIrkLmcvcjIMYpt5l4EzLuhmAu6Nx9ppsLt5bDYQCArDkVlXNhNW2pgOk34MkZNmyR31tPMeY8h7wbZZPY3DiFNFV079OGVt+lp+Uxw5HA6iqiZTZO1GG1DqaqjLJG6wdrXt5Hsd8pp9Y2GxBC6DNfl4/B6nhaT6CYgTRjXbkEjB84fmNXMQFrUXlwzEYqqFk8ErJoJBpNe03B//AA8hB1hepBiyqXnRyWOF4lNEG2ppiZoDbVvbj8EfZN29wPKrarlM42RkeMUZhJDKmO74JD8l9tYPLoOsAe48iCuGbXKfzViUNS6+8OBhmAFzvTyLnp0SGuty6NlbaCVsjWvY4PY9oc1wNwWkXBB5QQqWYthktJPJT1Ebop4naLmu2g845wRrBGogghSNmszquw4No6zTloL2Y4a3Q3Ouw+UzlttGu19iCyKLx4VikNXE2ammjnhdscxwI6jzHoOsL2ICIufytyxpMKiMlVMA8glkTbGR/wBlvN0mw6UH0yyykiwuilq5iOANGNl9ckpHAYOs7eYAnkVRJpJaypc43lqaqYmwGt0kr9gHS5y3uX2W8+M1Akl97gjuIoQbtYDtJPynHlP8gpVzJ5uHU5bidawtnc3/AA8ThrY1w1yPHI4jUByAknWRYJFyEycGGYfT0gsXsbpSOHypXcJ56Rc2HQAugREBERAXO5xB/wCj4l2KfwyuiXMZzqgR4LiLnEAGlfHr55BoNHeXAIKhqaNzT8fiHoovacoXUybmuZoqq6MkaboI3AcpDXkOPdpt9aCf0REBERAREQc3i2WcNO06NPiNS8D4EOHVDr9TiwM/NQVnGxLFMamaXYZXw0kN96hFLKdZ2vedHhPPqA1DlJsyiCmv6J1/0bX/AOjl/tU95BZfVG8RwYph2JRTRtDfKG0E72vAFgXta0ua/nsCDYnVsUnog81DWsnbpR6dgbcKJ8Z9TwCvSiICIiAtFjOVMVK153mtnkbcCOGimkLiOQODNAdZIC3qIKn5ZUmI4nXz1r8LrozM4WYKSU6LGtDGi+jrNmi557rS/onX/Rtf/o5f7VcpEEF5s8scQw+JlHW4ViU9IzVHIyklMkbfmkEcNg5NYI2axYCYsJxyKq+LbUNIFyJaSaE/9xgB28i2SIPJiWIMpmb5Jvhbe3vcEkrr2J+DG1zuTbZRnl1nCrHRPp8LwvE9N4LTUvopW6II2xt0b36XWtzFSuiCmv6J1/0dX/6OX+1fpmS2INIc3D8Qa4EEEUkwII2EHR1K5CIIqyHziVgjZBimF4kJGgN8ojoZXB3TIwNuD0tvfmCknDMRZUs0499DQbe+QSRH8MjWn8l7EQEREBERBp8qMmafE4DT1cQe3a1w1PY75zHch/I8twoAyszMV1I5zqVvl1PrI0LCQDmcw7T9m9+hWXRBUnJ/GMUwWQmJlVThxu+KWB+g4/WY4bekWPSpZyazr11TosdgVRM86i+DTa2/PZ7bNHW9S6iDy4ZUSSxNfNAaeR2sxmRry3rLdV+q69SIg5bLrIWmxiINmaY6hgtHOwDTby2Pzm/VPObWOtV4ytzZV+GucXQOqKYHVNCC9tud7RwmattxbpKtgiClGGYpNSv3ymnmp5PnRyOYT0Gx1joXWU2dvFoxby7TH14IXH16F1PWXmA0r4XTPo6V8x1b46njLvxEXVY8oImsqXNa1rW6WwAAbeZBvK/Olis7S12ISMa7V72yOI9zmNDh61qMHwCtxWY7xDPVSOdw5DcgH68jtQ7ypfzTYDSzNYZaOllNr3fTxu194UzRRhjQ1rQ1o1AAWAHQEEXZu8z0VC5lTXFlVWNIcxgHvUbuQ6/jHDnIsOQXAKlREQEREBERBqcax+Ok1PZVSPtcNhpJpie9jS0bOUhQfnOyjxLFwKeHCsRp6Brg7RNLLpyOGwyWbYAcjRcX13Oq1hkQU1/ROv8Ao6v/ANHL/atpk1Q4ph1VHV01BXNljOw0cxa5p1OY8aOtpH9CLEBW2RBx2TWXgqmNFTQYjQzmwLX0U7mX+q9rLW+0GrsURAREQEREH//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3" name="AutoShape 4" descr="data:image/jpeg;base64,/9j/4AAQSkZJRgABAQAAAQABAAD/2wCEAAkGBxQPDxAPEA8PDw0PEBUQFRQVDxcWGRgUFhQcFhYXFxodHSogGBwlHhUYITEjJSkrLi4uGh8zOD8sNygtLisBCgoKBQUFDgUFDisZExkrKysrKysrKysrKysrKysrKysrKysrKysrKysrKysrKysrKysrKysrKysrKysrKysrK//AABEIAHoBnQMBIgACEQEDEQH/xAAcAAEAAgMBAQEAAAAAAAAAAAAABwgBBQYEAwL/xABQEAABAwIBBQsFDAgFAwUAAAABAAIDBBEFBgcSITEIEyI1QVFhcXSBsxQVc5GyFyMyM0JSVWJygpKhFjRTk6KxwdIkQ5TT4YOj8CVjZMPR/8QAFAEBAAAAAAAAAAAAAAAAAAAAAP/EABQRAQAAAAAAAAAAAAAAAAAAAAD/2gAMAwEAAhEDEQA/AJxREQEREBEXPZwMc834ZV1QNpGRFsfpX8CP1OcD1AoOMyHy+8qygxOjdJeCV1qYEi2lTjQfo8+mAX/dUqKlmA4q+iqoKuL4ynlbIBe17HW09BFwegq5WG1rKiGKeI6UU0bZWH6rhcfzQelERAREQEREBF4cRwxs9iZaiIgWvFUPj/IGxPWFHGXeTGKU8L6nDcWrpxGC90EjwXlo1kxua0aRHzSLnkJOohKqKovui4p9JVP4/wDhPdFxT6Sqvx/8ILdIqi+6Lin0lVfj/wCE90XFPpKp/H/wgt0iqvhmd7FYHAmqbUNHyJYWOB7wA7+JShkbnupqpzYa6MUUx1CQO0oSeknXH33GrWQglhF+WPDgHNILSLgg3BB2Ec6/SAiIgIi0WLZMio03NrMRpnvN9KGseAD0MddgHQAg3qKu2cePGMFe1xxWrno5XFscolcLOtfQeL6nW1jXYgHpA4r9P8T+k6z985Bb5FW7N1LjGNTuYzFauGmhAMsplcbX+C1ovwnGx6AATzAznhWTAgDdOsxGpe0g6UtbJrIN9bWFrSOgjrug3yIiAiL41dOJWOjLntDha7JHMcOpzSCO4oPsij/KTIascxz8PxvEYZRrEc1QXxnV8EOADmdZ0lBWJZYYvTTSU89fXRTxOLHsdMbgjvsRzEaiNYQW1RVRwDKbGK+pipKfEKx80rrAb+4AAC7nOPIAASepTvgGQ88bWmsxnEqqW2trKh0UfULcM9ekOpB26L500IjY1gLyGiwLnue49bnEknpK+iAi1eKYKKi5FTWQOIteGpcy3SGm7b9yh7OZQ4vhLfKYcWq6igLg0kus+MnUA+wsQdmkLa9VhquE6oqh+6Fif0lV/vSgzh4n9JVX7xBbxFUiPOVijdmI1Hfou/mF7KfO3izCP8dpAcjqeE379C/5oLVoq54Xn3ro3DyiClqGctmuid+IEtH4VKGR2dahxJzYi51JVO1CKawDjzMf8F22wBsTzIO8REQEREBERBhQlukMcsykw9p1uJqpBfkF2R9xJkP3QpuVRc52OeX4tVzg3jbJvMevVvcXABHQSC77yDllYzc95ReUUElC915aJ9235YZCSOuztIdALVXNddmryi83YrTzOdowSnyeU8m9yEC55g1wa77qC2qLCygIiICIiAiIgpnlfEGYlXsaA1jK2oaANgAlcAAvdm3w6Oqxaip52CSCSUhzCSAQGOcAba7XAXky140xHt1R4zltc0fHmH+ld4bkFnqbJmjibox0NIxvMKaMf01rw4pkFh1UCJcPpbn5TIxG78TLH810iIIBy4zIPha6fDHvnYNZp3kb4By727UH/ZIB1bSVDkkZaS1wLXNJBBFiCNRBHIVeFQ9nyyAbNC/FaZgbUQjSqGjVvkQ2yfaaNZPK2/MEHG5os5T8PlZRVchdh0h0WlxuYHHY4H9nzjk2jlBsk03FxrBVHVZrMTlMa3DfJ5HaU9A4Qkk6zEReInqAcz7iCSUREBERBHWftgOCSkgEtnhI6Dp2/kT61WFWgz88Rzemh8QKr6Cxe5waPNdSbazXOF+gQxW/mVLCijc4cVVPb3+DEpXQEREBERAVa90PC1uMMLQAZKKJzjznTkbc9zQO5WUVb90XxvD2GPxZUGNzq0HF5bjZQyEde+xD+pVkVW/c58bzdgk8aJWQQEREBcvnOjDsFxEEAjyV57xrH5gLqFzOcvibEeySfyQVCUr5gMCpqyorPKqaKoEUUZYJGB4Bc51+CdR2DaooU0bmn4/EPRRe05BNsWDU7BotpadreYQMA9QC1OL5B4dVgiagprn5TIxG/wDEyx/NdIiCvOcDMxJSNfU4c59TA0FzoXa5Wjbdth74Oi1+tRGrxKAM++Qbad3nSlYGwyvtUMGxsjjwZAOQOOo9NvnIPpmhzpvZJHh2ISF8LyGQzuPCY7Y1khPwmHYHHWDt1fBntUcVqMzWU7sRwtm+u0qmld5NITtcGgGN557tIBJ2lrkHdoiICIiDm84uOeb8Lq6kG0giMcfpJOAwjqLr9xVQQNdhrU47pHHP1TD2nnqpB644v/s/JR7mmwPy7GKWMi8ULvKZPsxcIA9Bdot70Gyzo5C+a4MNla2wlpmxT25Klo03EnpDrD0ZUeq3Oc7J3zlhdTAG6UzG7/Dq177GCQBzFw0mfeKqMgtpmpyi844VTyudpTxDyeXXc6cYA0j0ubou+8uvVc9z3lF5PXyUL3e9VrLs5hNGC4dV26Q6SGqxiAiIgIiICIiCm2WvGmI9uqPGctrmj48w/wBK7w3LVZa8aYj26o8Zy2uaPjzD/Su8NyC2iIiAvzIwOBa4AtcCCDsIOogr9IgpplhhHkOIVdIPgwTva3Xf3u92X6dEtXf7nKsLMTnhvwJqRziPrMkZon1Of61oM9dvP9dbng9fk0d1udzvAXYvI6xtHRyEnrfG0fz/ACQWSREQEREEeZ+eI5vTQ+IFV9Wgz88Rzemh8QKr6Cxm5w4qqe3v8GJSuoo3OHFVT29/gxKV0BERAREQFW/dF8bw9hj8WVWQVb90XxvD2GPxZUDc58bzdgk8aJWQVb9znxvN2CTxolZBAREQFzWcribEeyS+yulXNZyeJsR7JL7KCoKmjc0/rGIeii9pyhdTRuaf1jEPRRe05BPaIiAvBjuFsrKWelkHvc8Toz0aQsCOkGxHUveiCkNTCY3vjeLPjcWOHM5psR6wu0zZZY+avKtdt/3r+DT/AL1z+WdvOeIW+D5dUW6t+dZenJHJd+I79vd/edC9h8/St7KC4KIiAsLK5fOZjnkGE1c4NpTHvMZG3fJeA0j7Ny77qCtGcXHPOGKVdSHaURlMcZBuN6j4DCOsN0utxUs7nDA9CCqr3DhTPFPGbfIZwnkdBc4D7igNrSSAASSbADnVx8isFGH4dSUlgHQwt07csjuFIfxOcg3aqdnbye834tUMa20E58pi5tGQkkDms4OHUArYqKt0Hk95Rh7K1jby0T+Fb9jIQ13XZ2gegaSCvWHVr6eaKeI6MsMjZWHmcxwcPzCuVgGKsraWCrj+LqImyAX2XGtp6Qbg9IVLFP8AudMot8p58Oe7hwO3+IE/5TzZ4HQH6/8AqIJkWFlEGFlEQEREFNsteNMR7dUeM5bXNHx5h/pXeG5arLXjTEe3VHjOW1zR8eYf6V3huQW0WFlEGFhzgASTYAXJ5gv0oaz05yGRxS4ZRSB88gMdRI03EbNjoweV52HmFxt2BDmWuLiuxGsqgbsmncWejB0Y/wCENU1bnbJ8w0c9c8EGreGR3/ZxXBcOtxI+4FFebjIKXGKjY6OhicN+mt36DOd5Hqvc8gNq6GkZBFHDEwRxRMDGNGwNaLAIPsiyiDCyiII8z8cRzemh8QKr6tBn54jm9ND4gVX0FjNzhxVU9vf4MSlZRTucOKqnt7/BiUroMIsogLCyiDCrhui+N4ewx+LKrIKt+6L43h7DH4sqBuc+N5uwSeNErIKt+5z43m7BJ40SsggwiyiDC5zORxNiXY5fZK6Rc3nH4nxLscvsFBUBTRuafj8Q9FF7TlC6mjc0/H4h6KL2nIJ6RZRBhazKbGmYfRz1kpGhBGXWvbSdsYwdLnEDvXqxPEoqWJ09RKyGFgu573WA5h0k7ABrKrRnXziuxeUQwaTMOhddgOoyP2b48cm02HJck6zYBwNRMZHukedJ73F7jzucbk+sqx2YHJ402GvqpG2krpA8XH+Sy7Y/WS93U4KKc1ub6TFpxJK1zMNid74/WNMj/KYeUnlI2DpIvaSGJrGtYxoaxjQ1rQLANAsAByABB+0REBQVukccu6kw9p+CDVSDpN44vy3z1hTqSqe5wMc84YnV1QN43ylsevVvTOAwjmuGg9ZKDOb007cTpZKyVsNLDJvz3OuRePhMbYA3u4NHVdWR91DCvpGL8En9qgLJHNfW4pTeVwGnZCXuYN9kc0u0bXIAadV7jrBW79wnEv2tD++k/wBtBMPuoYT9Ixfgk/tXnxHOHg9RDLTy18Topo3RPGhJra5pafk8xUT+4RiP7Wg/fSf7SwcxOJftaD99J/toI0rIgySRjXtlYx7mteAQHgGwcL67Hb3re5vsoThuJU1Ve0TX6EvTE/gv67A6Q6WhevLTN3V4RHHNU7y6KV5jDonl1nW0gDdotcA26iuRQXiaQQCDcHWCsrg8y2UXl2ExNe689GfJn85DR727vYWi/KWld4gIiICIiCm2WvGmI9uqPGctrmj48w/0rvDctTlrxpiPbqjxnLbZo+PMP9K7w3ILaLjcqMUxalY6SmoaOtY0X4Ekgkt6IjhdTXEnmXZIgqvlTnTxKsD4Xy+SR3LXRwMMZ1HWHOJL+gi4HOFo8h6Wkmr4IsRkkjpHu0S5pAGlfgh7vksJ1EjZfk2idc7ubVuIxurKRjW4jGLuaBbf2gfBP/uAbHcuw8hFbXtLSQQQ4GxBFiDygoLsYdQRU0TIII2RQxjRaxosAP8Azl5V6VDmZDOJv7W4XWP9/jbankcdcjAPi3fWaBqPKOka5jQEREBERBHmfniOb00PiBVfVoM/PEc3pofECq+gsZucOKqnt7/BiUrKKdzhxVU9vf4MSldAREQEREBVv3RfG8PYY/FlVkFW7dF8bxdhj8WVBnc58bzdgk8aJWQVb9znxvN2CTxolZBAREQFzmcbifEuxzewV0a5zONxPiXY5vYKCn6mjc0/rGIeii9pyhdTRuaf1jEPRRe05BMGUsddotdh0lGJBfSZUxSFruaz2OBby7Qb9CjXGco8p4tJvm2nHIHwQ773gb478wplRBV/Ecmcfxd4dUwVkpB1b8WxMbzkMcWtb3BdlkhmJDXNkxOYPA17xCSAftyaj3NA61NyIPhRUjII2RRRsiijbotY1oDQOYAL7oiAiIg5POnjnkGEVcwNpXs3iPXY6cvBuOkAud91VKjYXENaC5zjYAC5JOoADlKmjdIY5pS0mHtOqNpqZB9Z12R94Af+ILjczWB+W4zThwvFTXq3/wDTI0P+4Waua6CyeSODCgoKWjFrwQta4jYZDwpHd7i4963CIgIiIOczhZP+csNqaUAGVzNOLolZwma+S5GiehxVQHNIJBFiNRHSrxKrOenJzyDFpXNbaCs/xTNtgXE742/Q+5tyBzUHszD5ReSYoKd7rQ17d5PNvrbmI+suYPtqzSpBTzuje2Rji2SNwe1w2hzTcEdRCuPkjjjcQoKasbb36IFwHyZBwZG9zgQg3CIiAiIgprlpxpiPbqjxnLbZo+PMP9K7w3LVZa8aYj26o8Zy2uaPjzD/AErvDcgtoiIgKCs+ub/RLsWpI9TjeqY0bCf88Dp2Oty2d84qdV+JYg9rmOaHMcC1zSLggixBHKEFIoZXMc17HOY9jg5rmkghwNwQRrBB5VaHNPnAbi1PvUxDcRgaN8bqG+N2b60eq4GwnmIUKZ18hjhFXeNrjh9QS6F23RPyonHnbyE7RbaQbcpgmLS0VRFVU79CeF2k0/kQRygi4I5iguqi5rILLCLF6RtRHwJW2ZNFfXG+35tO0HlHSCB0qAiIgj7Pu2+BVHRLCT+9A/qquq3+cfCzWYRXQNGk90DntHO+O0jQOssAVQEFjNzhxVU9vf4MSldQtua8RBhrqU6nMkZOOkPboO9W9t/EFNKAiIgIiICrbuieOIuwx+JIrJKr+fevE2NytbrFPDFAT06O+H1GS3cUGw3OfG83YJPGiVkFB25rwo/46tI4PApmHp+MkHh+tTigIiIC53OLxPiXYpvYK6Jc7nF4nxLsU3sFBT5TRuaf1jEPRRe05Qupo3NPx+Ieii9pyCe0REBERAREQFgm2s6gFlcfnZx3yDCKqQO0ZZm+TR67HTl4JI6Q3Td91BWrLvG/OGJVdXe7JJSGeiZwI/4WhTPudMD3qiqK5w4VVLvbPRxXBI63ucPuBV6Vz8l8JbQ0VNSNtaCFrCRyuA4bu9xJ70G0REQEREBRvn2yc8sws1DW3noHb8NWvejqlHVazvuKSF+Jomva5jwHMe0tcDsIIsQe5BR9Tjucsov1nDXu/wDlRfk2Vo/gNvtFRRllgZw7EKqjOsQykNPPG4aUZPSWubfpX5yRxt2H19NWNud4kDnAbXRngyNHW0uHeguWi+dPM2RjZGODo3tD2uGwtcLgjoIK+iAiIgptlrxpiPbqjxnLa5o+PMP9K7w3LT5YSB2JV7gbtdW1DgegzOIW1zUzNZjeHue4Nbv+jc87mlrR3kgd6C26IiAiIg1OU+T8OJUstJUNvHINRHwmPHwXtPI4H+oOolVNyvyamwurfSzjW3hMeBwZGE8F7eg22chBHIrkLmcvcjIMYpt5l4EzLuhmAu6Nx9ppsLt5bDYQCArDkVlXNhNW2pgOk34MkZNmyR31tPMeY8h7wbZZPY3DiFNFV079OGVt+lp+Uxw5HA6iqiZTZO1GG1DqaqjLJG6wdrXt5Hsd8pp9Y2GxBC6DNfl4/B6nhaT6CYgTRjXbkEjB84fmNXMQFrUXlwzEYqqFk8ErJoJBpNe03B//AA8hB1hepBiyqXnRyWOF4lNEG2ppiZoDbVvbj8EfZN29wPKrarlM42RkeMUZhJDKmO74JD8l9tYPLoOsAe48iCuGbXKfzViUNS6+8OBhmAFzvTyLnp0SGuty6NlbaCVsjWvY4PY9oc1wNwWkXBB5QQqWYthktJPJT1Ebop4naLmu2g845wRrBGogghSNmszquw4No6zTloL2Y4a3Q3Ouw+UzlttGu19iCyKLx4VikNXE2ammjnhdscxwI6jzHoOsL2ICIufytyxpMKiMlVMA8glkTbGR/wBlvN0mw6UH0yyykiwuilq5iOANGNl9ckpHAYOs7eYAnkVRJpJaypc43lqaqYmwGt0kr9gHS5y3uX2W8+M1Akl97gjuIoQbtYDtJPynHlP8gpVzJ5uHU5bidawtnc3/AA8ThrY1w1yPHI4jUByAknWRYJFyEycGGYfT0gsXsbpSOHypXcJ56Rc2HQAugREBERAXO5xB/wCj4l2KfwyuiXMZzqgR4LiLnEAGlfHr55BoNHeXAIKhqaNzT8fiHoovacoXUybmuZoqq6MkaboI3AcpDXkOPdpt9aCf0REBERAREQc3i2WcNO06NPiNS8D4EOHVDr9TiwM/NQVnGxLFMamaXYZXw0kN96hFLKdZ2vedHhPPqA1DlJsyiCmv6J1/0bX/AOjl/tU95BZfVG8RwYph2JRTRtDfKG0E72vAFgXta0ua/nsCDYnVsUnog81DWsnbpR6dgbcKJ8Z9TwCvSiICIiAtFjOVMVK153mtnkbcCOGimkLiOQODNAdZIC3qIKn5ZUmI4nXz1r8LrozM4WYKSU6LGtDGi+jrNmi557rS/onX/Rtf/o5f7VcpEEF5s8scQw+JlHW4ViU9IzVHIyklMkbfmkEcNg5NYI2axYCYsJxyKq+LbUNIFyJaSaE/9xgB28i2SIPJiWIMpmb5Jvhbe3vcEkrr2J+DG1zuTbZRnl1nCrHRPp8LwvE9N4LTUvopW6II2xt0b36XWtzFSuiCmv6J1/0dX/6OX+1fpmS2INIc3D8Qa4EEEUkwII2EHR1K5CIIqyHziVgjZBimF4kJGgN8ojoZXB3TIwNuD0tvfmCknDMRZUs0499DQbe+QSRH8MjWn8l7EQEREBERBp8qMmafE4DT1cQe3a1w1PY75zHch/I8twoAyszMV1I5zqVvl1PrI0LCQDmcw7T9m9+hWXRBUnJ/GMUwWQmJlVThxu+KWB+g4/WY4bekWPSpZyazr11TosdgVRM86i+DTa2/PZ7bNHW9S6iDy4ZUSSxNfNAaeR2sxmRry3rLdV+q69SIg5bLrIWmxiINmaY6hgtHOwDTby2Pzm/VPObWOtV4ytzZV+GucXQOqKYHVNCC9tud7RwmattxbpKtgiClGGYpNSv3ymnmp5PnRyOYT0Gx1joXWU2dvFoxby7TH14IXH16F1PWXmA0r4XTPo6V8x1b46njLvxEXVY8oImsqXNa1rW6WwAAbeZBvK/Olis7S12ISMa7V72yOI9zmNDh61qMHwCtxWY7xDPVSOdw5DcgH68jtQ7ypfzTYDSzNYZaOllNr3fTxu194UzRRhjQ1rQ1o1AAWAHQEEXZu8z0VC5lTXFlVWNIcxgHvUbuQ6/jHDnIsOQXAKlREQEREBERBqcax+Ok1PZVSPtcNhpJpie9jS0bOUhQfnOyjxLFwKeHCsRp6Brg7RNLLpyOGwyWbYAcjRcX13Oq1hkQU1/ROv8Ao6v/ANHL/atpk1Q4ph1VHV01BXNljOw0cxa5p1OY8aOtpH9CLEBW2RBx2TWXgqmNFTQYjQzmwLX0U7mX+q9rLW+0GrsURAREQEREH//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graphicFrame>
        <p:nvGraphicFramePr>
          <p:cNvPr id="13" name="Chart 12"/>
          <p:cNvGraphicFramePr>
            <a:graphicFrameLocks/>
          </p:cNvGraphicFramePr>
          <p:nvPr>
            <p:extLst>
              <p:ext uri="{D42A27DB-BD31-4B8C-83A1-F6EECF244321}">
                <p14:modId xmlns:p14="http://schemas.microsoft.com/office/powerpoint/2010/main" val="1435605081"/>
              </p:ext>
            </p:extLst>
          </p:nvPr>
        </p:nvGraphicFramePr>
        <p:xfrm>
          <a:off x="628650" y="1254935"/>
          <a:ext cx="8515350" cy="5494526"/>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3"/>
          <p:cNvSpPr>
            <a:spLocks noGrp="1"/>
          </p:cNvSpPr>
          <p:nvPr>
            <p:ph type="title"/>
          </p:nvPr>
        </p:nvSpPr>
        <p:spPr/>
        <p:txBody>
          <a:bodyPr/>
          <a:lstStyle/>
          <a:p>
            <a:r>
              <a:rPr lang="en-US" dirty="0" smtClean="0"/>
              <a:t>Varying Perception of Sustainability</a:t>
            </a:r>
            <a:endParaRPr lang="en-US" dirty="0"/>
          </a:p>
        </p:txBody>
      </p:sp>
      <p:sp>
        <p:nvSpPr>
          <p:cNvPr id="5" name="Rectangle 4"/>
          <p:cNvSpPr/>
          <p:nvPr/>
        </p:nvSpPr>
        <p:spPr>
          <a:xfrm>
            <a:off x="3572795" y="6488668"/>
            <a:ext cx="5571205" cy="369332"/>
          </a:xfrm>
          <a:prstGeom prst="rect">
            <a:avLst/>
          </a:prstGeom>
        </p:spPr>
        <p:txBody>
          <a:bodyPr wrap="none">
            <a:spAutoFit/>
          </a:bodyPr>
          <a:lstStyle/>
          <a:p>
            <a:r>
              <a:rPr lang="en-US" dirty="0" smtClean="0"/>
              <a:t>Adapted from Hall and </a:t>
            </a:r>
            <a:r>
              <a:rPr lang="en-US" dirty="0" err="1" smtClean="0"/>
              <a:t>Glendinning</a:t>
            </a:r>
            <a:r>
              <a:rPr lang="en-US" dirty="0" smtClean="0"/>
              <a:t>, Newcastle </a:t>
            </a:r>
            <a:r>
              <a:rPr lang="en-US" dirty="0"/>
              <a:t>University</a:t>
            </a:r>
          </a:p>
        </p:txBody>
      </p:sp>
    </p:spTree>
    <p:extLst>
      <p:ext uri="{BB962C8B-B14F-4D97-AF65-F5344CB8AC3E}">
        <p14:creationId xmlns:p14="http://schemas.microsoft.com/office/powerpoint/2010/main" val="2566666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Sustainability Indicators </a:t>
            </a:r>
            <a:endParaRPr lang="en-US" dirty="0"/>
          </a:p>
        </p:txBody>
      </p:sp>
      <p:sp>
        <p:nvSpPr>
          <p:cNvPr id="5" name="Content Placeholder 4"/>
          <p:cNvSpPr>
            <a:spLocks noGrp="1"/>
          </p:cNvSpPr>
          <p:nvPr>
            <p:ph idx="1"/>
          </p:nvPr>
        </p:nvSpPr>
        <p:spPr/>
        <p:txBody>
          <a:bodyPr>
            <a:normAutofit/>
          </a:bodyPr>
          <a:lstStyle/>
          <a:p>
            <a:r>
              <a:rPr lang="en-US" dirty="0" smtClean="0"/>
              <a:t>Defining candidate indicators for “planet”</a:t>
            </a:r>
          </a:p>
          <a:p>
            <a:pPr lvl="1"/>
            <a:r>
              <a:rPr lang="en-US" dirty="0" smtClean="0"/>
              <a:t>Life cycle impact assessment, ecological footprint, eco-indicator, </a:t>
            </a:r>
            <a:r>
              <a:rPr lang="en-US" dirty="0"/>
              <a:t>etc.</a:t>
            </a:r>
            <a:endParaRPr lang="en-US" dirty="0" smtClean="0"/>
          </a:p>
          <a:p>
            <a:r>
              <a:rPr lang="en-US" dirty="0"/>
              <a:t>Defining candidate indicators for </a:t>
            </a:r>
            <a:r>
              <a:rPr lang="en-US" dirty="0" smtClean="0"/>
              <a:t>“people”</a:t>
            </a:r>
            <a:endParaRPr lang="en-US" dirty="0"/>
          </a:p>
          <a:p>
            <a:pPr lvl="1"/>
            <a:r>
              <a:rPr lang="en-US" dirty="0" smtClean="0"/>
              <a:t>Functional performance, life cycle value assessment, human development index, quality function deployment, </a:t>
            </a:r>
            <a:r>
              <a:rPr lang="en-US" dirty="0"/>
              <a:t>etc.</a:t>
            </a:r>
            <a:endParaRPr lang="en-US" dirty="0" smtClean="0"/>
          </a:p>
          <a:p>
            <a:r>
              <a:rPr lang="en-US" dirty="0"/>
              <a:t>Defining candidate indicators for </a:t>
            </a:r>
            <a:r>
              <a:rPr lang="en-US" dirty="0" smtClean="0"/>
              <a:t>“prosperity”</a:t>
            </a:r>
            <a:endParaRPr lang="en-US" dirty="0"/>
          </a:p>
          <a:p>
            <a:pPr lvl="1"/>
            <a:r>
              <a:rPr lang="en-US" dirty="0" smtClean="0"/>
              <a:t>Life cycle costing, gross domestic product, consumer price index, etc. </a:t>
            </a:r>
          </a:p>
          <a:p>
            <a:endParaRPr lang="en-US" dirty="0"/>
          </a:p>
        </p:txBody>
      </p:sp>
    </p:spTree>
    <p:extLst>
      <p:ext uri="{BB962C8B-B14F-4D97-AF65-F5344CB8AC3E}">
        <p14:creationId xmlns:p14="http://schemas.microsoft.com/office/powerpoint/2010/main" val="27633324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423</TotalTime>
  <Words>1177</Words>
  <Application>Microsoft Office PowerPoint</Application>
  <PresentationFormat>On-screen Show (4:3)</PresentationFormat>
  <Paragraphs>188</Paragraphs>
  <Slides>23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ＭＳ Ｐゴシック</vt:lpstr>
      <vt:lpstr>Arial</vt:lpstr>
      <vt:lpstr>Calibri</vt:lpstr>
      <vt:lpstr>Calibri Light</vt:lpstr>
      <vt:lpstr>Helvetica Neue</vt:lpstr>
      <vt:lpstr>Office Theme</vt:lpstr>
      <vt:lpstr>Introduction to Sustainable Engineering</vt:lpstr>
      <vt:lpstr>Learning Outcomes</vt:lpstr>
      <vt:lpstr>What is sustainability?</vt:lpstr>
      <vt:lpstr>Three Pillars of Sustainability</vt:lpstr>
      <vt:lpstr>Life Cycle Thinking</vt:lpstr>
      <vt:lpstr>Sustainable Life Cycle Thinking</vt:lpstr>
      <vt:lpstr>Sustainability Metrics</vt:lpstr>
      <vt:lpstr>Varying Perception of Sustainability</vt:lpstr>
      <vt:lpstr>Defining Sustainability Indicators </vt:lpstr>
      <vt:lpstr>What is Sustainable Engineering?</vt:lpstr>
      <vt:lpstr>Traditional vs. Sustainable Engineering</vt:lpstr>
      <vt:lpstr>Engineers must consider multiple issues during decision making</vt:lpstr>
      <vt:lpstr>Engineers must consider multiple issues during decision making</vt:lpstr>
      <vt:lpstr>Sustainability Indicators/Metrics for Engineering Decision Making</vt:lpstr>
      <vt:lpstr>Example Indicators from the Global Reporting Initiative (GRI)</vt:lpstr>
      <vt:lpstr>Think-Pair-Share</vt:lpstr>
      <vt:lpstr>Personal Action Examples</vt:lpstr>
      <vt:lpstr>Policy Examples</vt:lpstr>
      <vt:lpstr>Research Examples</vt:lpstr>
      <vt:lpstr>Think-Pair-Share</vt:lpstr>
      <vt:lpstr>Think-Pair-Share</vt:lpstr>
      <vt:lpstr>Closing Thought</vt:lpstr>
      <vt:lpstr>Resources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Mirkouei, Amin</dc:creator>
  <cp:lastModifiedBy>Mirkouei, Amin</cp:lastModifiedBy>
  <cp:revision>75</cp:revision>
  <dcterms:created xsi:type="dcterms:W3CDTF">2016-06-10T02:55:18Z</dcterms:created>
  <dcterms:modified xsi:type="dcterms:W3CDTF">2016-07-30T03:56:00Z</dcterms:modified>
</cp:coreProperties>
</file>